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1801" r:id="rId5"/>
    <p:sldId id="1802" r:id="rId6"/>
    <p:sldId id="1803" r:id="rId7"/>
    <p:sldId id="1774" r:id="rId8"/>
    <p:sldId id="1795" r:id="rId9"/>
    <p:sldId id="1809" r:id="rId10"/>
    <p:sldId id="1805" r:id="rId11"/>
    <p:sldId id="1808" r:id="rId12"/>
    <p:sldId id="1799" r:id="rId13"/>
    <p:sldId id="1800" r:id="rId14"/>
    <p:sldId id="1806" r:id="rId15"/>
    <p:sldId id="1804" r:id="rId16"/>
    <p:sldId id="1807" r:id="rId17"/>
  </p:sldIdLst>
  <p:sldSz cx="12192000" cy="6858000"/>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3241F5B-CCB5-A7A6-6465-B4C14D19B38B}" name="Leslie Pagilagan" initials="LP" userId="S::lpagilagan@huronconsultinggroup.com::686d7382-3d58-44da-889e-9c927aaf360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A13351-0C27-4C18-88DF-61C2908EFE55}" v="7" dt="2023-03-14T12:31:03.8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01" autoAdjust="0"/>
    <p:restoredTop sz="59812" autoAdjust="0"/>
  </p:normalViewPr>
  <p:slideViewPr>
    <p:cSldViewPr snapToGrid="0">
      <p:cViewPr varScale="1">
        <p:scale>
          <a:sx n="68" d="100"/>
          <a:sy n="68" d="100"/>
        </p:scale>
        <p:origin x="193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riddy, Michael Jason (mjp5em)" userId="7799710e-a707-4c2b-96f9-8e4e0fb09e4a" providerId="ADAL" clId="{CBA13351-0C27-4C18-88DF-61C2908EFE55}"/>
    <pc:docChg chg="custSel modSld sldOrd">
      <pc:chgData name="Priddy, Michael Jason (mjp5em)" userId="7799710e-a707-4c2b-96f9-8e4e0fb09e4a" providerId="ADAL" clId="{CBA13351-0C27-4C18-88DF-61C2908EFE55}" dt="2023-03-14T15:58:14.939" v="4777" actId="20577"/>
      <pc:docMkLst>
        <pc:docMk/>
      </pc:docMkLst>
      <pc:sldChg chg="modNotesTx">
        <pc:chgData name="Priddy, Michael Jason (mjp5em)" userId="7799710e-a707-4c2b-96f9-8e4e0fb09e4a" providerId="ADAL" clId="{CBA13351-0C27-4C18-88DF-61C2908EFE55}" dt="2023-03-14T13:34:55.976" v="4771" actId="20577"/>
        <pc:sldMkLst>
          <pc:docMk/>
          <pc:sldMk cId="997812213" sldId="1774"/>
        </pc:sldMkLst>
      </pc:sldChg>
      <pc:sldChg chg="modNotesTx">
        <pc:chgData name="Priddy, Michael Jason (mjp5em)" userId="7799710e-a707-4c2b-96f9-8e4e0fb09e4a" providerId="ADAL" clId="{CBA13351-0C27-4C18-88DF-61C2908EFE55}" dt="2023-03-14T12:49:24.275" v="2925" actId="20577"/>
        <pc:sldMkLst>
          <pc:docMk/>
          <pc:sldMk cId="1479064746" sldId="1795"/>
        </pc:sldMkLst>
      </pc:sldChg>
      <pc:sldChg chg="ord">
        <pc:chgData name="Priddy, Michael Jason (mjp5em)" userId="7799710e-a707-4c2b-96f9-8e4e0fb09e4a" providerId="ADAL" clId="{CBA13351-0C27-4C18-88DF-61C2908EFE55}" dt="2023-03-14T15:58:04.938" v="4775"/>
        <pc:sldMkLst>
          <pc:docMk/>
          <pc:sldMk cId="2011103394" sldId="1799"/>
        </pc:sldMkLst>
      </pc:sldChg>
      <pc:sldChg chg="modNotesTx">
        <pc:chgData name="Priddy, Michael Jason (mjp5em)" userId="7799710e-a707-4c2b-96f9-8e4e0fb09e4a" providerId="ADAL" clId="{CBA13351-0C27-4C18-88DF-61C2908EFE55}" dt="2023-03-13T19:15:05.718" v="61" actId="20577"/>
        <pc:sldMkLst>
          <pc:docMk/>
          <pc:sldMk cId="2928769529" sldId="1800"/>
        </pc:sldMkLst>
      </pc:sldChg>
      <pc:sldChg chg="modSp mod modNotesTx">
        <pc:chgData name="Priddy, Michael Jason (mjp5em)" userId="7799710e-a707-4c2b-96f9-8e4e0fb09e4a" providerId="ADAL" clId="{CBA13351-0C27-4C18-88DF-61C2908EFE55}" dt="2023-03-14T15:58:14.939" v="4777" actId="20577"/>
        <pc:sldMkLst>
          <pc:docMk/>
          <pc:sldMk cId="597610018" sldId="1801"/>
        </pc:sldMkLst>
        <pc:spChg chg="mod">
          <ac:chgData name="Priddy, Michael Jason (mjp5em)" userId="7799710e-a707-4c2b-96f9-8e4e0fb09e4a" providerId="ADAL" clId="{CBA13351-0C27-4C18-88DF-61C2908EFE55}" dt="2023-03-14T15:58:14.939" v="4777" actId="20577"/>
          <ac:spMkLst>
            <pc:docMk/>
            <pc:sldMk cId="597610018" sldId="1801"/>
            <ac:spMk id="3" creationId="{D41B9BA7-C328-8FD1-56AE-AE9A3B1905E9}"/>
          </ac:spMkLst>
        </pc:spChg>
      </pc:sldChg>
      <pc:sldChg chg="modNotesTx">
        <pc:chgData name="Priddy, Michael Jason (mjp5em)" userId="7799710e-a707-4c2b-96f9-8e4e0fb09e4a" providerId="ADAL" clId="{CBA13351-0C27-4C18-88DF-61C2908EFE55}" dt="2023-03-14T12:29:18.596" v="607" actId="20577"/>
        <pc:sldMkLst>
          <pc:docMk/>
          <pc:sldMk cId="3420388497" sldId="1803"/>
        </pc:sldMkLst>
      </pc:sldChg>
      <pc:sldChg chg="modNotesTx">
        <pc:chgData name="Priddy, Michael Jason (mjp5em)" userId="7799710e-a707-4c2b-96f9-8e4e0fb09e4a" providerId="ADAL" clId="{CBA13351-0C27-4C18-88DF-61C2908EFE55}" dt="2023-03-14T13:14:03.978" v="4366" actId="20577"/>
        <pc:sldMkLst>
          <pc:docMk/>
          <pc:sldMk cId="1587980760" sldId="1805"/>
        </pc:sldMkLst>
      </pc:sldChg>
      <pc:sldChg chg="modNotesTx">
        <pc:chgData name="Priddy, Michael Jason (mjp5em)" userId="7799710e-a707-4c2b-96f9-8e4e0fb09e4a" providerId="ADAL" clId="{CBA13351-0C27-4C18-88DF-61C2908EFE55}" dt="2023-03-13T19:21:14.932" v="143" actId="20577"/>
        <pc:sldMkLst>
          <pc:docMk/>
          <pc:sldMk cId="2381182910" sldId="1806"/>
        </pc:sldMkLst>
      </pc:sldChg>
      <pc:sldChg chg="modNotesTx">
        <pc:chgData name="Priddy, Michael Jason (mjp5em)" userId="7799710e-a707-4c2b-96f9-8e4e0fb09e4a" providerId="ADAL" clId="{CBA13351-0C27-4C18-88DF-61C2908EFE55}" dt="2023-03-13T19:14:56.647" v="30" actId="20577"/>
        <pc:sldMkLst>
          <pc:docMk/>
          <pc:sldMk cId="4288638558" sldId="1808"/>
        </pc:sldMkLst>
      </pc:sldChg>
      <pc:sldChg chg="modNotesTx">
        <pc:chgData name="Priddy, Michael Jason (mjp5em)" userId="7799710e-a707-4c2b-96f9-8e4e0fb09e4a" providerId="ADAL" clId="{CBA13351-0C27-4C18-88DF-61C2908EFE55}" dt="2023-03-14T13:27:00.403" v="4769" actId="20577"/>
        <pc:sldMkLst>
          <pc:docMk/>
          <pc:sldMk cId="965920096" sldId="180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45A830-0A12-4FF7-B00B-793E751A98F9}" type="datetimeFigureOut">
              <a:rPr lang="en-US" smtClean="0"/>
              <a:t>3/13/2023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20CF40-2C67-4009-B625-F85180EE87A0}" type="slidenum">
              <a:rPr lang="en-US" smtClean="0"/>
              <a:t>‹#›</a:t>
            </a:fld>
            <a:endParaRPr lang="en-US"/>
          </a:p>
        </p:txBody>
      </p:sp>
    </p:spTree>
    <p:extLst>
      <p:ext uri="{BB962C8B-B14F-4D97-AF65-F5344CB8AC3E}">
        <p14:creationId xmlns:p14="http://schemas.microsoft.com/office/powerpoint/2010/main" val="911034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for this opportunity to provide an overview of the new Payroll Allocation Confirmation System that is replacing Effort@.  We started on this project in August 2022 meeting with Huron consultants and the many other data stewards across the university to build the necessary data files and configure the system to meet UVA’s requirements.  During this process we met with approximately 20 staff volunteers from several schools and departments to test the system and provide feedback. This week we are meeting with faculty volunteer testers to receive their feedback as well.  Starting next week and moving into to the following week Huron consultants will begin training Payroll Reporting Coordinators on the new PAC system.   </a:t>
            </a:r>
          </a:p>
          <a:p>
            <a:endParaRPr lang="en-US" dirty="0"/>
          </a:p>
          <a:p>
            <a:r>
              <a:rPr lang="en-US" dirty="0"/>
              <a:t>PAC statements will continue to be generated on a semi annual basis.</a:t>
            </a:r>
          </a:p>
          <a:p>
            <a:endParaRPr lang="en-US" dirty="0"/>
          </a:p>
          <a:p>
            <a:r>
              <a:rPr lang="en-US" dirty="0"/>
              <a:t>April 4</a:t>
            </a:r>
            <a:r>
              <a:rPr lang="en-US" baseline="30000" dirty="0"/>
              <a:t>th</a:t>
            </a:r>
            <a:r>
              <a:rPr lang="en-US" dirty="0"/>
              <a:t> 2023, is the date we aiming for go live and this date will start the preview period for payroll reporting coordinators.  PRCs will have 15 days to prereview and Faculty will have 30 days to certify.   Huron and OSP will be hold office hours for faculty every Wednesday during the certification period should they have any questions or issues with certifying their statements.  Additionally, Huron and OSP have been working on a video for faculty to show them step by step how to certify reports in the PAC system.  This video will be linked to in several areas in the hopes of making this transition as smooth as possible for faculty. </a:t>
            </a:r>
          </a:p>
        </p:txBody>
      </p:sp>
      <p:sp>
        <p:nvSpPr>
          <p:cNvPr id="4" name="Slide Number Placeholder 3"/>
          <p:cNvSpPr>
            <a:spLocks noGrp="1"/>
          </p:cNvSpPr>
          <p:nvPr>
            <p:ph type="sldNum" sz="quarter" idx="5"/>
          </p:nvPr>
        </p:nvSpPr>
        <p:spPr/>
        <p:txBody>
          <a:bodyPr/>
          <a:lstStyle/>
          <a:p>
            <a:fld id="{C620CF40-2C67-4009-B625-F85180EE87A0}" type="slidenum">
              <a:rPr lang="en-US" smtClean="0"/>
              <a:t>1</a:t>
            </a:fld>
            <a:endParaRPr lang="en-US"/>
          </a:p>
        </p:txBody>
      </p:sp>
    </p:spTree>
    <p:extLst>
      <p:ext uri="{BB962C8B-B14F-4D97-AF65-F5344CB8AC3E}">
        <p14:creationId xmlns:p14="http://schemas.microsoft.com/office/powerpoint/2010/main" val="37575120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Grant Statement example</a:t>
            </a:r>
          </a:p>
        </p:txBody>
      </p:sp>
      <p:sp>
        <p:nvSpPr>
          <p:cNvPr id="4" name="Slide Number Placeholder 3"/>
          <p:cNvSpPr>
            <a:spLocks noGrp="1"/>
          </p:cNvSpPr>
          <p:nvPr>
            <p:ph type="sldNum" sz="quarter" idx="5"/>
          </p:nvPr>
        </p:nvSpPr>
        <p:spPr/>
        <p:txBody>
          <a:bodyPr/>
          <a:lstStyle/>
          <a:p>
            <a:fld id="{C620CF40-2C67-4009-B625-F85180EE87A0}" type="slidenum">
              <a:rPr lang="en-US" smtClean="0"/>
              <a:t>10</a:t>
            </a:fld>
            <a:endParaRPr lang="en-US"/>
          </a:p>
        </p:txBody>
      </p:sp>
    </p:spTree>
    <p:extLst>
      <p:ext uri="{BB962C8B-B14F-4D97-AF65-F5344CB8AC3E}">
        <p14:creationId xmlns:p14="http://schemas.microsoft.com/office/powerpoint/2010/main" val="39433712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Tools available to see Institutional Base Salary on Grant Statements</a:t>
            </a:r>
          </a:p>
        </p:txBody>
      </p:sp>
      <p:sp>
        <p:nvSpPr>
          <p:cNvPr id="4" name="Slide Number Placeholder 3"/>
          <p:cNvSpPr>
            <a:spLocks noGrp="1"/>
          </p:cNvSpPr>
          <p:nvPr>
            <p:ph type="sldNum" sz="quarter" idx="5"/>
          </p:nvPr>
        </p:nvSpPr>
        <p:spPr/>
        <p:txBody>
          <a:bodyPr/>
          <a:lstStyle/>
          <a:p>
            <a:fld id="{C620CF40-2C67-4009-B625-F85180EE87A0}" type="slidenum">
              <a:rPr lang="en-US" smtClean="0"/>
              <a:t>11</a:t>
            </a:fld>
            <a:endParaRPr lang="en-US"/>
          </a:p>
        </p:txBody>
      </p:sp>
    </p:spTree>
    <p:extLst>
      <p:ext uri="{BB962C8B-B14F-4D97-AF65-F5344CB8AC3E}">
        <p14:creationId xmlns:p14="http://schemas.microsoft.com/office/powerpoint/2010/main" val="1437902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why do we have effort@ systems and Payroll Allocation confirmation statements?... The reason is simple and its due to federal guidelines.  </a:t>
            </a:r>
          </a:p>
        </p:txBody>
      </p:sp>
      <p:sp>
        <p:nvSpPr>
          <p:cNvPr id="4" name="Slide Number Placeholder 3"/>
          <p:cNvSpPr>
            <a:spLocks noGrp="1"/>
          </p:cNvSpPr>
          <p:nvPr>
            <p:ph type="sldNum" sz="quarter" idx="5"/>
          </p:nvPr>
        </p:nvSpPr>
        <p:spPr/>
        <p:txBody>
          <a:bodyPr/>
          <a:lstStyle/>
          <a:p>
            <a:fld id="{C620CF40-2C67-4009-B625-F85180EE87A0}" type="slidenum">
              <a:rPr lang="en-US" smtClean="0"/>
              <a:t>2</a:t>
            </a:fld>
            <a:endParaRPr lang="en-US"/>
          </a:p>
        </p:txBody>
      </p:sp>
    </p:spTree>
    <p:extLst>
      <p:ext uri="{BB962C8B-B14F-4D97-AF65-F5344CB8AC3E}">
        <p14:creationId xmlns:p14="http://schemas.microsoft.com/office/powerpoint/2010/main" val="180330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Effort@ we have 6 types of reports which encompassed two main category of employees, Faculty and Non faculty-.</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Faculty statements were broken out into Non SOM, Non Clinical and Clinical faculty statement types</a:t>
            </a:r>
          </a:p>
          <a:p>
            <a:endParaRPr lang="en-US" dirty="0"/>
          </a:p>
          <a:p>
            <a:r>
              <a:rPr lang="en-US" dirty="0"/>
              <a:t>This slide provides an overview of the Effort @ faculty statement:</a:t>
            </a:r>
          </a:p>
          <a:p>
            <a:endParaRPr lang="en-US" dirty="0"/>
          </a:p>
          <a:p>
            <a:r>
              <a:rPr lang="en-US" dirty="0"/>
              <a:t>Go through example:</a:t>
            </a:r>
          </a:p>
          <a:p>
            <a:endParaRPr lang="en-US" dirty="0"/>
          </a:p>
          <a:p>
            <a:r>
              <a:rPr lang="en-US" dirty="0"/>
              <a:t>A faculty member receives 1 report containing 100% of their institutional base salary</a:t>
            </a:r>
          </a:p>
        </p:txBody>
      </p:sp>
      <p:sp>
        <p:nvSpPr>
          <p:cNvPr id="4" name="Slide Number Placeholder 3"/>
          <p:cNvSpPr>
            <a:spLocks noGrp="1"/>
          </p:cNvSpPr>
          <p:nvPr>
            <p:ph type="sldNum" sz="quarter" idx="5"/>
          </p:nvPr>
        </p:nvSpPr>
        <p:spPr/>
        <p:txBody>
          <a:bodyPr/>
          <a:lstStyle/>
          <a:p>
            <a:fld id="{C620CF40-2C67-4009-B625-F85180EE87A0}" type="slidenum">
              <a:rPr lang="en-US" smtClean="0"/>
              <a:t>3</a:t>
            </a:fld>
            <a:endParaRPr lang="en-US"/>
          </a:p>
        </p:txBody>
      </p:sp>
    </p:spTree>
    <p:extLst>
      <p:ext uri="{BB962C8B-B14F-4D97-AF65-F5344CB8AC3E}">
        <p14:creationId xmlns:p14="http://schemas.microsoft.com/office/powerpoint/2010/main" val="2165309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effort@ non faculty effort reports were broken down into 3 types, GRA, Staff and Wages.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slide provides an overview of these effort report types in Effort@ </a:t>
            </a:r>
          </a:p>
          <a:p>
            <a:endParaRPr lang="en-US" dirty="0"/>
          </a:p>
          <a:p>
            <a:r>
              <a:rPr lang="en-US" dirty="0"/>
              <a:t>Go over example</a:t>
            </a:r>
          </a:p>
          <a:p>
            <a:endParaRPr lang="en-US" dirty="0"/>
          </a:p>
          <a:p>
            <a:r>
              <a:rPr lang="en-US" dirty="0"/>
              <a:t>Every non faculty member had their own effort statement which then had to be certified by the PI of the grants the non faculty member was contributing effort towards. </a:t>
            </a:r>
          </a:p>
          <a:p>
            <a:endParaRPr lang="en-US" dirty="0"/>
          </a:p>
          <a:p>
            <a:pPr marL="171450" indent="-171450">
              <a:buFont typeface="Arial" panose="020B0604020202020204" pitchFamily="34" charset="0"/>
              <a:buChar char="•"/>
            </a:pPr>
            <a:r>
              <a:rPr lang="en-US" dirty="0"/>
              <a:t>As a result, a PI would receive a non faculty statement containing 100% IBS</a:t>
            </a:r>
          </a:p>
          <a:p>
            <a:pPr marL="171450" indent="-171450">
              <a:buFont typeface="Arial" panose="020B0604020202020204" pitchFamily="34" charset="0"/>
              <a:buChar char="•"/>
            </a:pPr>
            <a:r>
              <a:rPr lang="en-US" dirty="0"/>
              <a:t>Identify and certify just those grants for which they are they PI </a:t>
            </a:r>
          </a:p>
          <a:p>
            <a:pPr marL="171450" indent="-171450">
              <a:buFont typeface="Arial" panose="020B0604020202020204" pitchFamily="34" charset="0"/>
              <a:buChar char="•"/>
            </a:pPr>
            <a:r>
              <a:rPr lang="en-US" dirty="0"/>
              <a:t>Then repeat the process for each non faculty member contributing effort on their grants    </a:t>
            </a:r>
          </a:p>
          <a:p>
            <a:endParaRPr lang="en-US" dirty="0"/>
          </a:p>
          <a:p>
            <a:endParaRPr lang="en-US" dirty="0"/>
          </a:p>
        </p:txBody>
      </p:sp>
      <p:sp>
        <p:nvSpPr>
          <p:cNvPr id="4" name="Slide Number Placeholder 3"/>
          <p:cNvSpPr>
            <a:spLocks noGrp="1"/>
          </p:cNvSpPr>
          <p:nvPr>
            <p:ph type="sldNum" sz="quarter" idx="5"/>
          </p:nvPr>
        </p:nvSpPr>
        <p:spPr/>
        <p:txBody>
          <a:bodyPr/>
          <a:lstStyle/>
          <a:p>
            <a:fld id="{C620CF40-2C67-4009-B625-F85180EE87A0}" type="slidenum">
              <a:rPr lang="en-US" smtClean="0"/>
              <a:t>4</a:t>
            </a:fld>
            <a:endParaRPr lang="en-US"/>
          </a:p>
        </p:txBody>
      </p:sp>
    </p:spTree>
    <p:extLst>
      <p:ext uri="{BB962C8B-B14F-4D97-AF65-F5344CB8AC3E}">
        <p14:creationId xmlns:p14="http://schemas.microsoft.com/office/powerpoint/2010/main" val="3365031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the new PAC system, faculty statement categories have been reduced from the 3 Non-SOM, Non Clinical and Clinical Faculty types to the singular category of Faculty.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Faculty and PIs will continue to receive one PAC statement containing 100% of their institutional base salary, including an area for Medicare cost reporting for those faculty with Clinical duties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However, instead of PIs receiving statements for each non faculty member working on their grants, they will receive a grant PAC statement containing all the non </a:t>
            </a:r>
            <a:r>
              <a:rPr lang="en-US" dirty="0" err="1"/>
              <a:t>fauclty</a:t>
            </a:r>
            <a:r>
              <a:rPr lang="en-US" dirty="0"/>
              <a:t> salaries being allocated to their grants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Go over example</a:t>
            </a:r>
          </a:p>
        </p:txBody>
      </p:sp>
      <p:sp>
        <p:nvSpPr>
          <p:cNvPr id="4" name="Slide Number Placeholder 3"/>
          <p:cNvSpPr>
            <a:spLocks noGrp="1"/>
          </p:cNvSpPr>
          <p:nvPr>
            <p:ph type="sldNum" sz="quarter" idx="5"/>
          </p:nvPr>
        </p:nvSpPr>
        <p:spPr/>
        <p:txBody>
          <a:bodyPr/>
          <a:lstStyle/>
          <a:p>
            <a:fld id="{C620CF40-2C67-4009-B625-F85180EE87A0}" type="slidenum">
              <a:rPr lang="en-US" smtClean="0"/>
              <a:t>5</a:t>
            </a:fld>
            <a:endParaRPr lang="en-US"/>
          </a:p>
        </p:txBody>
      </p:sp>
    </p:spTree>
    <p:extLst>
      <p:ext uri="{BB962C8B-B14F-4D97-AF65-F5344CB8AC3E}">
        <p14:creationId xmlns:p14="http://schemas.microsoft.com/office/powerpoint/2010/main" val="9087897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PAC system certifiers will continue to receive automated notifications when PAC statements are ready for certification.  One difference between the effort@ and the PAC system is the PAC system requires Payroll Reporting Coordinators to go into both statement types to perform preview actions before the statements route to faculty and PIs for certification.  In effort@ after the 15-day preview period ended statements automatically routed to for certification. Once the PRC completes their prereview actions in the system the automated notification will issue to the faculty or PI that the statement is ready for certification.  This is a change in process and will be a part of PRC training. </a:t>
            </a:r>
          </a:p>
        </p:txBody>
      </p:sp>
      <p:sp>
        <p:nvSpPr>
          <p:cNvPr id="4" name="Slide Number Placeholder 3"/>
          <p:cNvSpPr>
            <a:spLocks noGrp="1"/>
          </p:cNvSpPr>
          <p:nvPr>
            <p:ph type="sldNum" sz="quarter" idx="5"/>
          </p:nvPr>
        </p:nvSpPr>
        <p:spPr/>
        <p:txBody>
          <a:bodyPr/>
          <a:lstStyle/>
          <a:p>
            <a:fld id="{C620CF40-2C67-4009-B625-F85180EE87A0}" type="slidenum">
              <a:rPr lang="en-US" smtClean="0"/>
              <a:t>6</a:t>
            </a:fld>
            <a:endParaRPr lang="en-US"/>
          </a:p>
        </p:txBody>
      </p:sp>
    </p:spTree>
    <p:extLst>
      <p:ext uri="{BB962C8B-B14F-4D97-AF65-F5344CB8AC3E}">
        <p14:creationId xmlns:p14="http://schemas.microsoft.com/office/powerpoint/2010/main" val="36109027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some examples of email notifications that will be sent to faculty and PIs when PAC statements are ready for certification.  UVA notifications will contain its own language, and this is also one of the places we will be linking the certification tutorial video for faculty and PIs.</a:t>
            </a:r>
          </a:p>
        </p:txBody>
      </p:sp>
      <p:sp>
        <p:nvSpPr>
          <p:cNvPr id="4" name="Slide Number Placeholder 3"/>
          <p:cNvSpPr>
            <a:spLocks noGrp="1"/>
          </p:cNvSpPr>
          <p:nvPr>
            <p:ph type="sldNum" sz="quarter" idx="5"/>
          </p:nvPr>
        </p:nvSpPr>
        <p:spPr/>
        <p:txBody>
          <a:bodyPr/>
          <a:lstStyle/>
          <a:p>
            <a:fld id="{C620CF40-2C67-4009-B625-F85180EE87A0}" type="slidenum">
              <a:rPr lang="en-US" smtClean="0"/>
              <a:t>7</a:t>
            </a:fld>
            <a:endParaRPr lang="en-US"/>
          </a:p>
        </p:txBody>
      </p:sp>
    </p:spTree>
    <p:extLst>
      <p:ext uri="{BB962C8B-B14F-4D97-AF65-F5344CB8AC3E}">
        <p14:creationId xmlns:p14="http://schemas.microsoft.com/office/powerpoint/2010/main" val="212529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Faculty statement example</a:t>
            </a:r>
          </a:p>
        </p:txBody>
      </p:sp>
      <p:sp>
        <p:nvSpPr>
          <p:cNvPr id="4" name="Slide Number Placeholder 3"/>
          <p:cNvSpPr>
            <a:spLocks noGrp="1"/>
          </p:cNvSpPr>
          <p:nvPr>
            <p:ph type="sldNum" sz="quarter" idx="5"/>
          </p:nvPr>
        </p:nvSpPr>
        <p:spPr/>
        <p:txBody>
          <a:bodyPr/>
          <a:lstStyle/>
          <a:p>
            <a:fld id="{C620CF40-2C67-4009-B625-F85180EE87A0}" type="slidenum">
              <a:rPr lang="en-US" smtClean="0"/>
              <a:t>8</a:t>
            </a:fld>
            <a:endParaRPr lang="en-US"/>
          </a:p>
        </p:txBody>
      </p:sp>
    </p:spTree>
    <p:extLst>
      <p:ext uri="{BB962C8B-B14F-4D97-AF65-F5344CB8AC3E}">
        <p14:creationId xmlns:p14="http://schemas.microsoft.com/office/powerpoint/2010/main" val="1153374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20CF40-2C67-4009-B625-F85180EE87A0}" type="slidenum">
              <a:rPr lang="en-US" smtClean="0"/>
              <a:t>9</a:t>
            </a:fld>
            <a:endParaRPr lang="en-US"/>
          </a:p>
        </p:txBody>
      </p:sp>
    </p:spTree>
    <p:extLst>
      <p:ext uri="{BB962C8B-B14F-4D97-AF65-F5344CB8AC3E}">
        <p14:creationId xmlns:p14="http://schemas.microsoft.com/office/powerpoint/2010/main" val="2732336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C0526-0B51-BD64-28A4-C5B8A4A973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526C914-DE51-5B80-CD13-86CD5794C7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9F5B03C-2EE0-747A-07AC-282393D8A4CF}"/>
              </a:ext>
            </a:extLst>
          </p:cNvPr>
          <p:cNvSpPr>
            <a:spLocks noGrp="1"/>
          </p:cNvSpPr>
          <p:nvPr>
            <p:ph type="dt" sz="half" idx="10"/>
          </p:nvPr>
        </p:nvSpPr>
        <p:spPr/>
        <p:txBody>
          <a:bodyPr/>
          <a:lstStyle/>
          <a:p>
            <a:fld id="{02F3B96C-02A3-440E-AC4F-FA6564AB825D}" type="datetimeFigureOut">
              <a:rPr lang="en-US" smtClean="0"/>
              <a:t>3/13/2023</a:t>
            </a:fld>
            <a:endParaRPr lang="en-US"/>
          </a:p>
        </p:txBody>
      </p:sp>
      <p:sp>
        <p:nvSpPr>
          <p:cNvPr id="5" name="Footer Placeholder 4">
            <a:extLst>
              <a:ext uri="{FF2B5EF4-FFF2-40B4-BE49-F238E27FC236}">
                <a16:creationId xmlns:a16="http://schemas.microsoft.com/office/drawing/2014/main" id="{94620786-E7AF-CEDA-50C0-697987479A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9C7036-50CA-FA17-7A40-27B773642D72}"/>
              </a:ext>
            </a:extLst>
          </p:cNvPr>
          <p:cNvSpPr>
            <a:spLocks noGrp="1"/>
          </p:cNvSpPr>
          <p:nvPr>
            <p:ph type="sldNum" sz="quarter" idx="12"/>
          </p:nvPr>
        </p:nvSpPr>
        <p:spPr/>
        <p:txBody>
          <a:bodyPr/>
          <a:lstStyle/>
          <a:p>
            <a:fld id="{8BE7E4A7-4C83-4E22-8AF8-AAD5DA99328F}" type="slidenum">
              <a:rPr lang="en-US" smtClean="0"/>
              <a:t>‹#›</a:t>
            </a:fld>
            <a:endParaRPr lang="en-US"/>
          </a:p>
        </p:txBody>
      </p:sp>
    </p:spTree>
    <p:extLst>
      <p:ext uri="{BB962C8B-B14F-4D97-AF65-F5344CB8AC3E}">
        <p14:creationId xmlns:p14="http://schemas.microsoft.com/office/powerpoint/2010/main" val="349713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FF745-4F9A-2779-B2DF-0F5F8AD99E6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6FB55C1-5285-FDBD-D069-4574C40C0A4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0E9F16-62E9-0468-91CE-1974939816F2}"/>
              </a:ext>
            </a:extLst>
          </p:cNvPr>
          <p:cNvSpPr>
            <a:spLocks noGrp="1"/>
          </p:cNvSpPr>
          <p:nvPr>
            <p:ph type="dt" sz="half" idx="10"/>
          </p:nvPr>
        </p:nvSpPr>
        <p:spPr/>
        <p:txBody>
          <a:bodyPr/>
          <a:lstStyle/>
          <a:p>
            <a:fld id="{02F3B96C-02A3-440E-AC4F-FA6564AB825D}" type="datetimeFigureOut">
              <a:rPr lang="en-US" smtClean="0"/>
              <a:t>3/13/2023</a:t>
            </a:fld>
            <a:endParaRPr lang="en-US"/>
          </a:p>
        </p:txBody>
      </p:sp>
      <p:sp>
        <p:nvSpPr>
          <p:cNvPr id="5" name="Footer Placeholder 4">
            <a:extLst>
              <a:ext uri="{FF2B5EF4-FFF2-40B4-BE49-F238E27FC236}">
                <a16:creationId xmlns:a16="http://schemas.microsoft.com/office/drawing/2014/main" id="{BD16960D-0F8D-CC7F-E689-EE4AC388ED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4C0012-294B-1247-92A3-43C55F30D7B5}"/>
              </a:ext>
            </a:extLst>
          </p:cNvPr>
          <p:cNvSpPr>
            <a:spLocks noGrp="1"/>
          </p:cNvSpPr>
          <p:nvPr>
            <p:ph type="sldNum" sz="quarter" idx="12"/>
          </p:nvPr>
        </p:nvSpPr>
        <p:spPr/>
        <p:txBody>
          <a:bodyPr/>
          <a:lstStyle/>
          <a:p>
            <a:fld id="{8BE7E4A7-4C83-4E22-8AF8-AAD5DA99328F}" type="slidenum">
              <a:rPr lang="en-US" smtClean="0"/>
              <a:t>‹#›</a:t>
            </a:fld>
            <a:endParaRPr lang="en-US"/>
          </a:p>
        </p:txBody>
      </p:sp>
    </p:spTree>
    <p:extLst>
      <p:ext uri="{BB962C8B-B14F-4D97-AF65-F5344CB8AC3E}">
        <p14:creationId xmlns:p14="http://schemas.microsoft.com/office/powerpoint/2010/main" val="515428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B16B4A-7C07-3F47-F02F-837BF2745DB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ED65BC7-6D95-33A8-2267-6B41039952E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1D8D6-E98C-A319-B925-D8794A6511BB}"/>
              </a:ext>
            </a:extLst>
          </p:cNvPr>
          <p:cNvSpPr>
            <a:spLocks noGrp="1"/>
          </p:cNvSpPr>
          <p:nvPr>
            <p:ph type="dt" sz="half" idx="10"/>
          </p:nvPr>
        </p:nvSpPr>
        <p:spPr/>
        <p:txBody>
          <a:bodyPr/>
          <a:lstStyle/>
          <a:p>
            <a:fld id="{02F3B96C-02A3-440E-AC4F-FA6564AB825D}" type="datetimeFigureOut">
              <a:rPr lang="en-US" smtClean="0"/>
              <a:t>3/13/2023</a:t>
            </a:fld>
            <a:endParaRPr lang="en-US"/>
          </a:p>
        </p:txBody>
      </p:sp>
      <p:sp>
        <p:nvSpPr>
          <p:cNvPr id="5" name="Footer Placeholder 4">
            <a:extLst>
              <a:ext uri="{FF2B5EF4-FFF2-40B4-BE49-F238E27FC236}">
                <a16:creationId xmlns:a16="http://schemas.microsoft.com/office/drawing/2014/main" id="{DA1BDE93-D179-3F4B-D800-D0329F5367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FA6720-79C3-F6E3-38A7-3FDDB9B4B205}"/>
              </a:ext>
            </a:extLst>
          </p:cNvPr>
          <p:cNvSpPr>
            <a:spLocks noGrp="1"/>
          </p:cNvSpPr>
          <p:nvPr>
            <p:ph type="sldNum" sz="quarter" idx="12"/>
          </p:nvPr>
        </p:nvSpPr>
        <p:spPr/>
        <p:txBody>
          <a:bodyPr/>
          <a:lstStyle/>
          <a:p>
            <a:fld id="{8BE7E4A7-4C83-4E22-8AF8-AAD5DA99328F}" type="slidenum">
              <a:rPr lang="en-US" smtClean="0"/>
              <a:t>‹#›</a:t>
            </a:fld>
            <a:endParaRPr lang="en-US"/>
          </a:p>
        </p:txBody>
      </p:sp>
    </p:spTree>
    <p:extLst>
      <p:ext uri="{BB962C8B-B14F-4D97-AF65-F5344CB8AC3E}">
        <p14:creationId xmlns:p14="http://schemas.microsoft.com/office/powerpoint/2010/main" val="3500412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A6E41-0DCD-03A8-277F-4AED535AA4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13C6DC-7763-6C5C-D3C9-B311A0D1C9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EA0552-35F7-9E71-64F2-439C79498C13}"/>
              </a:ext>
            </a:extLst>
          </p:cNvPr>
          <p:cNvSpPr>
            <a:spLocks noGrp="1"/>
          </p:cNvSpPr>
          <p:nvPr>
            <p:ph type="dt" sz="half" idx="10"/>
          </p:nvPr>
        </p:nvSpPr>
        <p:spPr/>
        <p:txBody>
          <a:bodyPr/>
          <a:lstStyle/>
          <a:p>
            <a:fld id="{02F3B96C-02A3-440E-AC4F-FA6564AB825D}" type="datetimeFigureOut">
              <a:rPr lang="en-US" smtClean="0"/>
              <a:t>3/13/2023</a:t>
            </a:fld>
            <a:endParaRPr lang="en-US"/>
          </a:p>
        </p:txBody>
      </p:sp>
      <p:sp>
        <p:nvSpPr>
          <p:cNvPr id="5" name="Footer Placeholder 4">
            <a:extLst>
              <a:ext uri="{FF2B5EF4-FFF2-40B4-BE49-F238E27FC236}">
                <a16:creationId xmlns:a16="http://schemas.microsoft.com/office/drawing/2014/main" id="{5F520383-E670-79F7-EB55-CF5CC60511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981461-62B5-9ABC-9537-97F8512787D7}"/>
              </a:ext>
            </a:extLst>
          </p:cNvPr>
          <p:cNvSpPr>
            <a:spLocks noGrp="1"/>
          </p:cNvSpPr>
          <p:nvPr>
            <p:ph type="sldNum" sz="quarter" idx="12"/>
          </p:nvPr>
        </p:nvSpPr>
        <p:spPr/>
        <p:txBody>
          <a:bodyPr/>
          <a:lstStyle/>
          <a:p>
            <a:fld id="{8BE7E4A7-4C83-4E22-8AF8-AAD5DA99328F}" type="slidenum">
              <a:rPr lang="en-US" smtClean="0"/>
              <a:t>‹#›</a:t>
            </a:fld>
            <a:endParaRPr lang="en-US"/>
          </a:p>
        </p:txBody>
      </p:sp>
    </p:spTree>
    <p:extLst>
      <p:ext uri="{BB962C8B-B14F-4D97-AF65-F5344CB8AC3E}">
        <p14:creationId xmlns:p14="http://schemas.microsoft.com/office/powerpoint/2010/main" val="3828820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A5CBC-0E5B-FACA-CD08-E37F39561E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6DE3CF-D96E-5FC0-ADD4-01A957BC55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8F3845-9E7C-7CD1-2C9C-AA58BEFBC69C}"/>
              </a:ext>
            </a:extLst>
          </p:cNvPr>
          <p:cNvSpPr>
            <a:spLocks noGrp="1"/>
          </p:cNvSpPr>
          <p:nvPr>
            <p:ph type="dt" sz="half" idx="10"/>
          </p:nvPr>
        </p:nvSpPr>
        <p:spPr/>
        <p:txBody>
          <a:bodyPr/>
          <a:lstStyle/>
          <a:p>
            <a:fld id="{02F3B96C-02A3-440E-AC4F-FA6564AB825D}" type="datetimeFigureOut">
              <a:rPr lang="en-US" smtClean="0"/>
              <a:t>3/13/2023</a:t>
            </a:fld>
            <a:endParaRPr lang="en-US"/>
          </a:p>
        </p:txBody>
      </p:sp>
      <p:sp>
        <p:nvSpPr>
          <p:cNvPr id="5" name="Footer Placeholder 4">
            <a:extLst>
              <a:ext uri="{FF2B5EF4-FFF2-40B4-BE49-F238E27FC236}">
                <a16:creationId xmlns:a16="http://schemas.microsoft.com/office/drawing/2014/main" id="{8E6FEA1F-AB5B-ECB1-DC87-FE328C1CD7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16F96F-7243-AA86-D067-5C797B006777}"/>
              </a:ext>
            </a:extLst>
          </p:cNvPr>
          <p:cNvSpPr>
            <a:spLocks noGrp="1"/>
          </p:cNvSpPr>
          <p:nvPr>
            <p:ph type="sldNum" sz="quarter" idx="12"/>
          </p:nvPr>
        </p:nvSpPr>
        <p:spPr/>
        <p:txBody>
          <a:bodyPr/>
          <a:lstStyle/>
          <a:p>
            <a:fld id="{8BE7E4A7-4C83-4E22-8AF8-AAD5DA99328F}" type="slidenum">
              <a:rPr lang="en-US" smtClean="0"/>
              <a:t>‹#›</a:t>
            </a:fld>
            <a:endParaRPr lang="en-US"/>
          </a:p>
        </p:txBody>
      </p:sp>
    </p:spTree>
    <p:extLst>
      <p:ext uri="{BB962C8B-B14F-4D97-AF65-F5344CB8AC3E}">
        <p14:creationId xmlns:p14="http://schemas.microsoft.com/office/powerpoint/2010/main" val="2815061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146C9-3D86-8EAB-9AD8-6FAF393119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DC156B-F613-D754-E75E-0EE5D88547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328173-B661-A125-489D-935A5D3C70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9F5DA5-4110-A080-A8D4-2F455BB35033}"/>
              </a:ext>
            </a:extLst>
          </p:cNvPr>
          <p:cNvSpPr>
            <a:spLocks noGrp="1"/>
          </p:cNvSpPr>
          <p:nvPr>
            <p:ph type="dt" sz="half" idx="10"/>
          </p:nvPr>
        </p:nvSpPr>
        <p:spPr/>
        <p:txBody>
          <a:bodyPr/>
          <a:lstStyle/>
          <a:p>
            <a:fld id="{02F3B96C-02A3-440E-AC4F-FA6564AB825D}" type="datetimeFigureOut">
              <a:rPr lang="en-US" smtClean="0"/>
              <a:t>3/13/2023</a:t>
            </a:fld>
            <a:endParaRPr lang="en-US"/>
          </a:p>
        </p:txBody>
      </p:sp>
      <p:sp>
        <p:nvSpPr>
          <p:cNvPr id="6" name="Footer Placeholder 5">
            <a:extLst>
              <a:ext uri="{FF2B5EF4-FFF2-40B4-BE49-F238E27FC236}">
                <a16:creationId xmlns:a16="http://schemas.microsoft.com/office/drawing/2014/main" id="{B7BD0523-7B3D-1AE3-E48C-A3118CB9F5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995F5D-FDD4-DC0C-E91E-F99D6E7D60AE}"/>
              </a:ext>
            </a:extLst>
          </p:cNvPr>
          <p:cNvSpPr>
            <a:spLocks noGrp="1"/>
          </p:cNvSpPr>
          <p:nvPr>
            <p:ph type="sldNum" sz="quarter" idx="12"/>
          </p:nvPr>
        </p:nvSpPr>
        <p:spPr/>
        <p:txBody>
          <a:bodyPr/>
          <a:lstStyle/>
          <a:p>
            <a:fld id="{8BE7E4A7-4C83-4E22-8AF8-AAD5DA99328F}" type="slidenum">
              <a:rPr lang="en-US" smtClean="0"/>
              <a:t>‹#›</a:t>
            </a:fld>
            <a:endParaRPr lang="en-US"/>
          </a:p>
        </p:txBody>
      </p:sp>
    </p:spTree>
    <p:extLst>
      <p:ext uri="{BB962C8B-B14F-4D97-AF65-F5344CB8AC3E}">
        <p14:creationId xmlns:p14="http://schemas.microsoft.com/office/powerpoint/2010/main" val="2907167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E1668-CA85-43A7-579F-13BDC0A532A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B2FD37-57E4-7A52-8E1B-4B609F588F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CCE06A-74AC-4592-9D00-E10F04F01BD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1BFCE0-E7F8-0E44-7B68-D6B6F58697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ABD44F-2E0D-7266-BB5A-77A71E6BB4F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8A7C77E-3165-09F1-5EE6-DD46014E78F5}"/>
              </a:ext>
            </a:extLst>
          </p:cNvPr>
          <p:cNvSpPr>
            <a:spLocks noGrp="1"/>
          </p:cNvSpPr>
          <p:nvPr>
            <p:ph type="dt" sz="half" idx="10"/>
          </p:nvPr>
        </p:nvSpPr>
        <p:spPr/>
        <p:txBody>
          <a:bodyPr/>
          <a:lstStyle/>
          <a:p>
            <a:fld id="{02F3B96C-02A3-440E-AC4F-FA6564AB825D}" type="datetimeFigureOut">
              <a:rPr lang="en-US" smtClean="0"/>
              <a:t>3/13/2023</a:t>
            </a:fld>
            <a:endParaRPr lang="en-US"/>
          </a:p>
        </p:txBody>
      </p:sp>
      <p:sp>
        <p:nvSpPr>
          <p:cNvPr id="8" name="Footer Placeholder 7">
            <a:extLst>
              <a:ext uri="{FF2B5EF4-FFF2-40B4-BE49-F238E27FC236}">
                <a16:creationId xmlns:a16="http://schemas.microsoft.com/office/drawing/2014/main" id="{D7F35D57-371B-96FB-EF30-55D3D727B64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CA72E11-4C54-AA2F-AA94-42D3705307EF}"/>
              </a:ext>
            </a:extLst>
          </p:cNvPr>
          <p:cNvSpPr>
            <a:spLocks noGrp="1"/>
          </p:cNvSpPr>
          <p:nvPr>
            <p:ph type="sldNum" sz="quarter" idx="12"/>
          </p:nvPr>
        </p:nvSpPr>
        <p:spPr/>
        <p:txBody>
          <a:bodyPr/>
          <a:lstStyle/>
          <a:p>
            <a:fld id="{8BE7E4A7-4C83-4E22-8AF8-AAD5DA99328F}" type="slidenum">
              <a:rPr lang="en-US" smtClean="0"/>
              <a:t>‹#›</a:t>
            </a:fld>
            <a:endParaRPr lang="en-US"/>
          </a:p>
        </p:txBody>
      </p:sp>
    </p:spTree>
    <p:extLst>
      <p:ext uri="{BB962C8B-B14F-4D97-AF65-F5344CB8AC3E}">
        <p14:creationId xmlns:p14="http://schemas.microsoft.com/office/powerpoint/2010/main" val="359696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B44D0-CAAB-60B6-C3B7-9D7DD91D002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0E18C37-5BE1-D525-14BD-3CA8AE8B401F}"/>
              </a:ext>
            </a:extLst>
          </p:cNvPr>
          <p:cNvSpPr>
            <a:spLocks noGrp="1"/>
          </p:cNvSpPr>
          <p:nvPr>
            <p:ph type="dt" sz="half" idx="10"/>
          </p:nvPr>
        </p:nvSpPr>
        <p:spPr/>
        <p:txBody>
          <a:bodyPr/>
          <a:lstStyle/>
          <a:p>
            <a:fld id="{02F3B96C-02A3-440E-AC4F-FA6564AB825D}" type="datetimeFigureOut">
              <a:rPr lang="en-US" smtClean="0"/>
              <a:t>3/13/2023</a:t>
            </a:fld>
            <a:endParaRPr lang="en-US"/>
          </a:p>
        </p:txBody>
      </p:sp>
      <p:sp>
        <p:nvSpPr>
          <p:cNvPr id="4" name="Footer Placeholder 3">
            <a:extLst>
              <a:ext uri="{FF2B5EF4-FFF2-40B4-BE49-F238E27FC236}">
                <a16:creationId xmlns:a16="http://schemas.microsoft.com/office/drawing/2014/main" id="{42F13840-F2A2-1AA5-B7FE-51FD2022C6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7B7778-6660-7BE5-D8AA-86D3A5D0ED1D}"/>
              </a:ext>
            </a:extLst>
          </p:cNvPr>
          <p:cNvSpPr>
            <a:spLocks noGrp="1"/>
          </p:cNvSpPr>
          <p:nvPr>
            <p:ph type="sldNum" sz="quarter" idx="12"/>
          </p:nvPr>
        </p:nvSpPr>
        <p:spPr/>
        <p:txBody>
          <a:bodyPr/>
          <a:lstStyle/>
          <a:p>
            <a:fld id="{8BE7E4A7-4C83-4E22-8AF8-AAD5DA99328F}" type="slidenum">
              <a:rPr lang="en-US" smtClean="0"/>
              <a:t>‹#›</a:t>
            </a:fld>
            <a:endParaRPr lang="en-US"/>
          </a:p>
        </p:txBody>
      </p:sp>
    </p:spTree>
    <p:extLst>
      <p:ext uri="{BB962C8B-B14F-4D97-AF65-F5344CB8AC3E}">
        <p14:creationId xmlns:p14="http://schemas.microsoft.com/office/powerpoint/2010/main" val="3298424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34B77F-305D-E069-780F-63A127DFB7FC}"/>
              </a:ext>
            </a:extLst>
          </p:cNvPr>
          <p:cNvSpPr>
            <a:spLocks noGrp="1"/>
          </p:cNvSpPr>
          <p:nvPr>
            <p:ph type="dt" sz="half" idx="10"/>
          </p:nvPr>
        </p:nvSpPr>
        <p:spPr/>
        <p:txBody>
          <a:bodyPr/>
          <a:lstStyle/>
          <a:p>
            <a:fld id="{02F3B96C-02A3-440E-AC4F-FA6564AB825D}" type="datetimeFigureOut">
              <a:rPr lang="en-US" smtClean="0"/>
              <a:t>3/13/2023</a:t>
            </a:fld>
            <a:endParaRPr lang="en-US"/>
          </a:p>
        </p:txBody>
      </p:sp>
      <p:sp>
        <p:nvSpPr>
          <p:cNvPr id="3" name="Footer Placeholder 2">
            <a:extLst>
              <a:ext uri="{FF2B5EF4-FFF2-40B4-BE49-F238E27FC236}">
                <a16:creationId xmlns:a16="http://schemas.microsoft.com/office/drawing/2014/main" id="{0A067361-E42A-E7BB-49E7-C91353DCA8C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FF9DF9C-08BC-A80C-F42F-EA27B72849CA}"/>
              </a:ext>
            </a:extLst>
          </p:cNvPr>
          <p:cNvSpPr>
            <a:spLocks noGrp="1"/>
          </p:cNvSpPr>
          <p:nvPr>
            <p:ph type="sldNum" sz="quarter" idx="12"/>
          </p:nvPr>
        </p:nvSpPr>
        <p:spPr/>
        <p:txBody>
          <a:bodyPr/>
          <a:lstStyle/>
          <a:p>
            <a:fld id="{8BE7E4A7-4C83-4E22-8AF8-AAD5DA99328F}" type="slidenum">
              <a:rPr lang="en-US" smtClean="0"/>
              <a:t>‹#›</a:t>
            </a:fld>
            <a:endParaRPr lang="en-US"/>
          </a:p>
        </p:txBody>
      </p:sp>
    </p:spTree>
    <p:extLst>
      <p:ext uri="{BB962C8B-B14F-4D97-AF65-F5344CB8AC3E}">
        <p14:creationId xmlns:p14="http://schemas.microsoft.com/office/powerpoint/2010/main" val="2916038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B72B9-46F2-5228-2D2F-016C0D1A64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7FE64A-45F9-883D-B048-2A4F17F322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0D48FF-E135-0803-7D6E-B51503381D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F5D559-2F1A-B46D-E6A3-F7AC4568E182}"/>
              </a:ext>
            </a:extLst>
          </p:cNvPr>
          <p:cNvSpPr>
            <a:spLocks noGrp="1"/>
          </p:cNvSpPr>
          <p:nvPr>
            <p:ph type="dt" sz="half" idx="10"/>
          </p:nvPr>
        </p:nvSpPr>
        <p:spPr/>
        <p:txBody>
          <a:bodyPr/>
          <a:lstStyle/>
          <a:p>
            <a:fld id="{02F3B96C-02A3-440E-AC4F-FA6564AB825D}" type="datetimeFigureOut">
              <a:rPr lang="en-US" smtClean="0"/>
              <a:t>3/13/2023</a:t>
            </a:fld>
            <a:endParaRPr lang="en-US"/>
          </a:p>
        </p:txBody>
      </p:sp>
      <p:sp>
        <p:nvSpPr>
          <p:cNvPr id="6" name="Footer Placeholder 5">
            <a:extLst>
              <a:ext uri="{FF2B5EF4-FFF2-40B4-BE49-F238E27FC236}">
                <a16:creationId xmlns:a16="http://schemas.microsoft.com/office/drawing/2014/main" id="{9AB341D4-DCB4-FD51-DD8C-60346CB3AD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C7903E-3BA2-F4C9-3794-4DB1AD13683B}"/>
              </a:ext>
            </a:extLst>
          </p:cNvPr>
          <p:cNvSpPr>
            <a:spLocks noGrp="1"/>
          </p:cNvSpPr>
          <p:nvPr>
            <p:ph type="sldNum" sz="quarter" idx="12"/>
          </p:nvPr>
        </p:nvSpPr>
        <p:spPr/>
        <p:txBody>
          <a:bodyPr/>
          <a:lstStyle/>
          <a:p>
            <a:fld id="{8BE7E4A7-4C83-4E22-8AF8-AAD5DA99328F}" type="slidenum">
              <a:rPr lang="en-US" smtClean="0"/>
              <a:t>‹#›</a:t>
            </a:fld>
            <a:endParaRPr lang="en-US"/>
          </a:p>
        </p:txBody>
      </p:sp>
    </p:spTree>
    <p:extLst>
      <p:ext uri="{BB962C8B-B14F-4D97-AF65-F5344CB8AC3E}">
        <p14:creationId xmlns:p14="http://schemas.microsoft.com/office/powerpoint/2010/main" val="1597991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82C99-4E59-8A6E-6E4B-415AE7F665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405C1B9-42A3-119C-AC91-9ECD1C5D09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1AEF0D9-6CDD-3CA7-75B3-55D2A0B73E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50A1D5-2C8F-D139-7428-49B127653616}"/>
              </a:ext>
            </a:extLst>
          </p:cNvPr>
          <p:cNvSpPr>
            <a:spLocks noGrp="1"/>
          </p:cNvSpPr>
          <p:nvPr>
            <p:ph type="dt" sz="half" idx="10"/>
          </p:nvPr>
        </p:nvSpPr>
        <p:spPr/>
        <p:txBody>
          <a:bodyPr/>
          <a:lstStyle/>
          <a:p>
            <a:fld id="{02F3B96C-02A3-440E-AC4F-FA6564AB825D}" type="datetimeFigureOut">
              <a:rPr lang="en-US" smtClean="0"/>
              <a:t>3/13/2023</a:t>
            </a:fld>
            <a:endParaRPr lang="en-US"/>
          </a:p>
        </p:txBody>
      </p:sp>
      <p:sp>
        <p:nvSpPr>
          <p:cNvPr id="6" name="Footer Placeholder 5">
            <a:extLst>
              <a:ext uri="{FF2B5EF4-FFF2-40B4-BE49-F238E27FC236}">
                <a16:creationId xmlns:a16="http://schemas.microsoft.com/office/drawing/2014/main" id="{10CFB5C1-4E3C-A678-B089-D4889F5AB1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46DD4A-491C-0425-445A-F2A1B029EE6A}"/>
              </a:ext>
            </a:extLst>
          </p:cNvPr>
          <p:cNvSpPr>
            <a:spLocks noGrp="1"/>
          </p:cNvSpPr>
          <p:nvPr>
            <p:ph type="sldNum" sz="quarter" idx="12"/>
          </p:nvPr>
        </p:nvSpPr>
        <p:spPr/>
        <p:txBody>
          <a:bodyPr/>
          <a:lstStyle/>
          <a:p>
            <a:fld id="{8BE7E4A7-4C83-4E22-8AF8-AAD5DA99328F}" type="slidenum">
              <a:rPr lang="en-US" smtClean="0"/>
              <a:t>‹#›</a:t>
            </a:fld>
            <a:endParaRPr lang="en-US"/>
          </a:p>
        </p:txBody>
      </p:sp>
    </p:spTree>
    <p:extLst>
      <p:ext uri="{BB962C8B-B14F-4D97-AF65-F5344CB8AC3E}">
        <p14:creationId xmlns:p14="http://schemas.microsoft.com/office/powerpoint/2010/main" val="1460883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89B63B-AB83-94A3-8ED5-064942841D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C88EB00-5C84-E0D7-0414-6264684E68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B01BC8-54C3-0D8E-28F5-6EE0C9E75F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F3B96C-02A3-440E-AC4F-FA6564AB825D}" type="datetimeFigureOut">
              <a:rPr lang="en-US" smtClean="0"/>
              <a:t>3/13/2023</a:t>
            </a:fld>
            <a:endParaRPr lang="en-US"/>
          </a:p>
        </p:txBody>
      </p:sp>
      <p:sp>
        <p:nvSpPr>
          <p:cNvPr id="5" name="Footer Placeholder 4">
            <a:extLst>
              <a:ext uri="{FF2B5EF4-FFF2-40B4-BE49-F238E27FC236}">
                <a16:creationId xmlns:a16="http://schemas.microsoft.com/office/drawing/2014/main" id="{EC57FF71-9CD5-4BF6-6716-36965C1527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3D10186-2C57-21CC-A212-7EE49A3724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E7E4A7-4C83-4E22-8AF8-AAD5DA99328F}" type="slidenum">
              <a:rPr lang="en-US" smtClean="0"/>
              <a:t>‹#›</a:t>
            </a:fld>
            <a:endParaRPr lang="en-US"/>
          </a:p>
        </p:txBody>
      </p:sp>
    </p:spTree>
    <p:extLst>
      <p:ext uri="{BB962C8B-B14F-4D97-AF65-F5344CB8AC3E}">
        <p14:creationId xmlns:p14="http://schemas.microsoft.com/office/powerpoint/2010/main" val="594233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osp-postawardcompliance-request@virginia.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4.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5.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7.xml.rels><?xml version="1.0" encoding="UTF-8" standalone="yes"?>
<Relationships xmlns="http://schemas.openxmlformats.org/package/2006/relationships"><Relationship Id="rId3" Type="http://schemas.openxmlformats.org/officeDocument/2006/relationships/hyperlink" Target="mailto:osp-postawardcompliance-request@virginia.edu"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6D910-7F73-971E-FAFC-6514F72FC571}"/>
              </a:ext>
            </a:extLst>
          </p:cNvPr>
          <p:cNvSpPr>
            <a:spLocks noGrp="1"/>
          </p:cNvSpPr>
          <p:nvPr>
            <p:ph type="ctrTitle"/>
          </p:nvPr>
        </p:nvSpPr>
        <p:spPr/>
        <p:txBody>
          <a:bodyPr/>
          <a:lstStyle/>
          <a:p>
            <a:r>
              <a:rPr lang="en-US" b="1" dirty="0">
                <a:solidFill>
                  <a:srgbClr val="002060"/>
                </a:solidFill>
              </a:rPr>
              <a:t>Payroll Allocation Confirmation</a:t>
            </a:r>
          </a:p>
        </p:txBody>
      </p:sp>
      <p:sp>
        <p:nvSpPr>
          <p:cNvPr id="3" name="Subtitle 2">
            <a:extLst>
              <a:ext uri="{FF2B5EF4-FFF2-40B4-BE49-F238E27FC236}">
                <a16:creationId xmlns:a16="http://schemas.microsoft.com/office/drawing/2014/main" id="{D41B9BA7-C328-8FD1-56AE-AE9A3B1905E9}"/>
              </a:ext>
            </a:extLst>
          </p:cNvPr>
          <p:cNvSpPr>
            <a:spLocks noGrp="1"/>
          </p:cNvSpPr>
          <p:nvPr>
            <p:ph type="subTitle" idx="1"/>
          </p:nvPr>
        </p:nvSpPr>
        <p:spPr/>
        <p:txBody>
          <a:bodyPr/>
          <a:lstStyle/>
          <a:p>
            <a:r>
              <a:rPr lang="en-US" b="1" dirty="0">
                <a:solidFill>
                  <a:srgbClr val="002060"/>
                </a:solidFill>
              </a:rPr>
              <a:t>March 16, 2023</a:t>
            </a:r>
          </a:p>
        </p:txBody>
      </p:sp>
    </p:spTree>
    <p:extLst>
      <p:ext uri="{BB962C8B-B14F-4D97-AF65-F5344CB8AC3E}">
        <p14:creationId xmlns:p14="http://schemas.microsoft.com/office/powerpoint/2010/main" val="597610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a:extLst>
              <a:ext uri="{FF2B5EF4-FFF2-40B4-BE49-F238E27FC236}">
                <a16:creationId xmlns:a16="http://schemas.microsoft.com/office/drawing/2014/main" id="{724F7C26-8FF5-67F2-EB6D-EC4711D42E79}"/>
              </a:ext>
            </a:extLst>
          </p:cNvPr>
          <p:cNvSpPr>
            <a:spLocks noGrp="1"/>
          </p:cNvSpPr>
          <p:nvPr>
            <p:ph type="sldNum" sz="quarter" idx="12"/>
          </p:nvPr>
        </p:nvSpPr>
        <p:spPr>
          <a:xfrm>
            <a:off x="6857446" y="4727267"/>
            <a:ext cx="2835194" cy="402082"/>
          </a:xfrm>
        </p:spPr>
        <p:txBody>
          <a:bodyPr/>
          <a:lstStyle/>
          <a:p>
            <a:fld id="{BAB7E172-0EFC-B546-892F-F4CF9E25E4BC}" type="slidenum">
              <a:rPr lang="en-US" dirty="0" smtClean="0">
                <a:solidFill>
                  <a:srgbClr val="002060"/>
                </a:solidFill>
              </a:rPr>
              <a:pPr/>
              <a:t>10</a:t>
            </a:fld>
            <a:endParaRPr lang="en-US">
              <a:solidFill>
                <a:srgbClr val="002060"/>
              </a:solidFill>
            </a:endParaRPr>
          </a:p>
        </p:txBody>
      </p:sp>
      <p:sp>
        <p:nvSpPr>
          <p:cNvPr id="5" name="TextBox 4">
            <a:extLst>
              <a:ext uri="{FF2B5EF4-FFF2-40B4-BE49-F238E27FC236}">
                <a16:creationId xmlns:a16="http://schemas.microsoft.com/office/drawing/2014/main" id="{7768CC21-D06A-42E7-CABE-9148870E5A3E}"/>
              </a:ext>
            </a:extLst>
          </p:cNvPr>
          <p:cNvSpPr txBox="1"/>
          <p:nvPr/>
        </p:nvSpPr>
        <p:spPr>
          <a:xfrm>
            <a:off x="262498" y="1153495"/>
            <a:ext cx="11588808" cy="738664"/>
          </a:xfrm>
          <a:prstGeom prst="rect">
            <a:avLst/>
          </a:prstGeom>
          <a:noFill/>
          <a:ln>
            <a:noFill/>
          </a:ln>
        </p:spPr>
        <p:txBody>
          <a:bodyPr wrap="square" rtlCol="0">
            <a:spAutoFit/>
          </a:bodyPr>
          <a:lstStyle/>
          <a:p>
            <a:pPr marL="285750" marR="0" lvl="0" indent="-285750" defTabSz="457200" eaLnBrk="1" fontAlgn="auto" latinLnBrk="0" hangingPunct="1">
              <a:lnSpc>
                <a:spcPct val="100000"/>
              </a:lnSpc>
              <a:spcBef>
                <a:spcPts val="0"/>
              </a:spcBef>
              <a:spcAft>
                <a:spcPts val="0"/>
              </a:spcAft>
              <a:buClr>
                <a:srgbClr val="69C5F4"/>
              </a:buClr>
              <a:buSzTx/>
              <a:buFont typeface="Arial" panose="020B0604020202020204" pitchFamily="34" charset="0"/>
              <a:buChar char="•"/>
              <a:tabLst/>
              <a:defRPr/>
            </a:pPr>
            <a:endParaRPr kumimoji="0" lang="en-US" sz="1400" b="0" i="0" u="none" strike="noStrike" kern="0" cap="none" spc="0" normalizeH="0" baseline="0" noProof="0">
              <a:ln>
                <a:noFill/>
              </a:ln>
              <a:solidFill>
                <a:srgbClr val="002060"/>
              </a:solidFill>
              <a:effectLst/>
              <a:uLnTx/>
              <a:uFillTx/>
              <a:latin typeface="Segoe UI" panose="020B0502040204020203" pitchFamily="34" charset="0"/>
              <a:cs typeface="Segoe UI" panose="020B0502040204020203" pitchFamily="34" charset="0"/>
            </a:endParaRPr>
          </a:p>
          <a:p>
            <a:pPr marL="285750" marR="0" lvl="0" indent="-285750" defTabSz="457200" eaLnBrk="1" fontAlgn="auto" latinLnBrk="0" hangingPunct="1">
              <a:lnSpc>
                <a:spcPct val="100000"/>
              </a:lnSpc>
              <a:spcBef>
                <a:spcPts val="0"/>
              </a:spcBef>
              <a:spcAft>
                <a:spcPts val="0"/>
              </a:spcAft>
              <a:buClr>
                <a:srgbClr val="69C5F4"/>
              </a:buClr>
              <a:buSzTx/>
              <a:buFont typeface="Arial" panose="020B0604020202020204" pitchFamily="34" charset="0"/>
              <a:buChar char="•"/>
              <a:tabLst/>
              <a:defRPr/>
            </a:pPr>
            <a:endParaRPr kumimoji="0" lang="en-US" sz="1400" b="0" i="0" u="none" strike="noStrike" kern="0" cap="none" spc="0" normalizeH="0" baseline="0" noProof="0">
              <a:ln>
                <a:noFill/>
              </a:ln>
              <a:solidFill>
                <a:srgbClr val="002060"/>
              </a:solidFill>
              <a:effectLst/>
              <a:uLnTx/>
              <a:uFillTx/>
              <a:latin typeface="Segoe UI" panose="020B0502040204020203" pitchFamily="34" charset="0"/>
              <a:cs typeface="Segoe UI" panose="020B0502040204020203" pitchFamily="34" charset="0"/>
            </a:endParaRPr>
          </a:p>
          <a:p>
            <a:pPr marL="285750" marR="0" lvl="0" indent="-285750" defTabSz="457200" eaLnBrk="1" fontAlgn="auto" latinLnBrk="0" hangingPunct="1">
              <a:lnSpc>
                <a:spcPct val="100000"/>
              </a:lnSpc>
              <a:spcBef>
                <a:spcPts val="0"/>
              </a:spcBef>
              <a:spcAft>
                <a:spcPts val="0"/>
              </a:spcAft>
              <a:buClr>
                <a:srgbClr val="69C5F4"/>
              </a:buClr>
              <a:buSzTx/>
              <a:buFont typeface="Arial" panose="020B0604020202020204" pitchFamily="34" charset="0"/>
              <a:buChar char="•"/>
              <a:tabLst/>
              <a:defRPr/>
            </a:pPr>
            <a:endParaRPr kumimoji="0" lang="en-US" sz="1400" b="0" i="0" u="none" strike="noStrike" kern="0" cap="none" spc="0" normalizeH="0" baseline="0" noProof="0">
              <a:ln>
                <a:noFill/>
              </a:ln>
              <a:solidFill>
                <a:srgbClr val="002060"/>
              </a:solidFill>
              <a:effectLst/>
              <a:uLnTx/>
              <a:uFillTx/>
              <a:latin typeface="Segoe UI" panose="020B0502040204020203" pitchFamily="34" charset="0"/>
              <a:cs typeface="Segoe UI" panose="020B0502040204020203" pitchFamily="34" charset="0"/>
            </a:endParaRPr>
          </a:p>
        </p:txBody>
      </p:sp>
      <p:sp>
        <p:nvSpPr>
          <p:cNvPr id="6" name="Content Placeholder 2">
            <a:extLst>
              <a:ext uri="{FF2B5EF4-FFF2-40B4-BE49-F238E27FC236}">
                <a16:creationId xmlns:a16="http://schemas.microsoft.com/office/drawing/2014/main" id="{AD1C8C30-FB13-8E07-0860-2CF7DDE840E3}"/>
              </a:ext>
            </a:extLst>
          </p:cNvPr>
          <p:cNvSpPr txBox="1">
            <a:spLocks/>
          </p:cNvSpPr>
          <p:nvPr/>
        </p:nvSpPr>
        <p:spPr>
          <a:xfrm>
            <a:off x="384905" y="801852"/>
            <a:ext cx="11807095" cy="3389421"/>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514350" indent="-17145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mn-lt"/>
                <a:ea typeface="+mn-ea"/>
                <a:cs typeface="+mn-cs"/>
              </a:defRPr>
            </a:lvl2pPr>
            <a:lvl3pPr marL="857250" indent="-171450" algn="l" defTabSz="914400" rtl="0" eaLnBrk="1" latinLnBrk="0" hangingPunct="1">
              <a:lnSpc>
                <a:spcPct val="90000"/>
              </a:lnSpc>
              <a:spcBef>
                <a:spcPts val="500"/>
              </a:spcBef>
              <a:buFont typeface="Courier New" panose="02070309020205020404" pitchFamily="49" charset="0"/>
              <a:buChar char="o"/>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543050" indent="-17145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defTabSz="457200">
              <a:lnSpc>
                <a:spcPct val="100000"/>
              </a:lnSpc>
              <a:spcBef>
                <a:spcPts val="0"/>
              </a:spcBef>
              <a:spcAft>
                <a:spcPts val="600"/>
              </a:spcAft>
              <a:defRPr/>
            </a:pPr>
            <a:r>
              <a:rPr lang="en-US" sz="1400" dirty="0">
                <a:solidFill>
                  <a:srgbClr val="002060"/>
                </a:solidFill>
                <a:cs typeface="Segoe UI"/>
              </a:rPr>
              <a:t>Grant Statements display all staff and students who were charged or cost shared to the Grant for the semi-annual period.</a:t>
            </a:r>
            <a:endParaRPr lang="en-US" sz="1400" dirty="0">
              <a:solidFill>
                <a:srgbClr val="002060"/>
              </a:solidFill>
              <a:ea typeface="Calibri"/>
              <a:cs typeface="Calibri"/>
            </a:endParaRPr>
          </a:p>
          <a:p>
            <a:pPr marL="571500" lvl="1" indent="-285750" defTabSz="457200">
              <a:lnSpc>
                <a:spcPct val="100000"/>
              </a:lnSpc>
              <a:spcBef>
                <a:spcPts val="0"/>
              </a:spcBef>
              <a:defRPr/>
            </a:pPr>
            <a:r>
              <a:rPr lang="en-US" sz="1400" b="1" dirty="0">
                <a:solidFill>
                  <a:srgbClr val="002060"/>
                </a:solidFill>
                <a:cs typeface="Segoe UI"/>
              </a:rPr>
              <a:t>Payroll Dollars</a:t>
            </a:r>
            <a:r>
              <a:rPr lang="en-US" sz="1400" dirty="0">
                <a:solidFill>
                  <a:srgbClr val="002060"/>
                </a:solidFill>
                <a:cs typeface="Segoe UI"/>
              </a:rPr>
              <a:t> - The total payroll for each employee charged to the Grant is shown in dollars.</a:t>
            </a:r>
          </a:p>
          <a:p>
            <a:pPr marL="571500" lvl="1" indent="-285750" defTabSz="457200">
              <a:lnSpc>
                <a:spcPct val="100000"/>
              </a:lnSpc>
              <a:spcBef>
                <a:spcPts val="0"/>
              </a:spcBef>
              <a:defRPr/>
            </a:pPr>
            <a:r>
              <a:rPr lang="en-US" sz="1400" b="1" dirty="0">
                <a:solidFill>
                  <a:srgbClr val="002060"/>
                </a:solidFill>
                <a:ea typeface="Calibri"/>
                <a:cs typeface="Segoe UI"/>
              </a:rPr>
              <a:t>SOC and Cost Share Dollars – </a:t>
            </a:r>
            <a:r>
              <a:rPr lang="en-US" sz="1400" dirty="0">
                <a:solidFill>
                  <a:srgbClr val="002060"/>
                </a:solidFill>
                <a:ea typeface="Calibri"/>
                <a:cs typeface="Segoe UI"/>
              </a:rPr>
              <a:t>Total Salary over the Cap + Cost Share Dollars</a:t>
            </a:r>
          </a:p>
          <a:p>
            <a:pPr marL="571500" lvl="1" indent="-285750" defTabSz="457200">
              <a:lnSpc>
                <a:spcPct val="100000"/>
              </a:lnSpc>
              <a:spcBef>
                <a:spcPts val="0"/>
              </a:spcBef>
              <a:defRPr/>
            </a:pPr>
            <a:r>
              <a:rPr lang="en-US" sz="1400" b="1" dirty="0">
                <a:solidFill>
                  <a:srgbClr val="002060"/>
                </a:solidFill>
                <a:ea typeface="Calibri"/>
                <a:cs typeface="Segoe UI"/>
              </a:rPr>
              <a:t>Total Payroll Dollars – </a:t>
            </a:r>
            <a:r>
              <a:rPr lang="en-US" sz="1400" dirty="0">
                <a:solidFill>
                  <a:srgbClr val="002060"/>
                </a:solidFill>
                <a:ea typeface="Calibri"/>
                <a:cs typeface="Segoe UI"/>
              </a:rPr>
              <a:t>Total</a:t>
            </a:r>
            <a:r>
              <a:rPr lang="en-US" sz="1400" b="1" dirty="0">
                <a:solidFill>
                  <a:srgbClr val="002060"/>
                </a:solidFill>
                <a:ea typeface="Calibri"/>
                <a:cs typeface="Segoe UI"/>
              </a:rPr>
              <a:t> </a:t>
            </a:r>
            <a:r>
              <a:rPr lang="en-US" sz="1400" dirty="0">
                <a:solidFill>
                  <a:srgbClr val="002060"/>
                </a:solidFill>
                <a:ea typeface="Calibri"/>
                <a:cs typeface="Segoe UI"/>
              </a:rPr>
              <a:t>Payroll + Cost Share + Salary over the Cap Dollars</a:t>
            </a:r>
            <a:endParaRPr lang="en-US" sz="1400" b="1" dirty="0">
              <a:solidFill>
                <a:srgbClr val="002060"/>
              </a:solidFill>
              <a:ea typeface="Calibri"/>
              <a:cs typeface="Segoe UI"/>
            </a:endParaRPr>
          </a:p>
          <a:p>
            <a:pPr marL="571500" lvl="1" indent="-285750" defTabSz="457200">
              <a:lnSpc>
                <a:spcPct val="100000"/>
              </a:lnSpc>
              <a:spcBef>
                <a:spcPts val="0"/>
              </a:spcBef>
              <a:defRPr/>
            </a:pPr>
            <a:r>
              <a:rPr lang="en-US" sz="1400" b="1" dirty="0">
                <a:solidFill>
                  <a:srgbClr val="002060"/>
                </a:solidFill>
                <a:cs typeface="Segoe UI"/>
              </a:rPr>
              <a:t>Payroll Percentage </a:t>
            </a:r>
            <a:r>
              <a:rPr lang="en-US" sz="1400" dirty="0">
                <a:solidFill>
                  <a:srgbClr val="002060"/>
                </a:solidFill>
                <a:cs typeface="Segoe UI"/>
              </a:rPr>
              <a:t>- The total payroll percentage is shown for each Grant and is based on the individual's total payroll for the semi-annual period.</a:t>
            </a:r>
          </a:p>
          <a:p>
            <a:pPr marL="285750" indent="-285750" defTabSz="457200">
              <a:lnSpc>
                <a:spcPct val="100000"/>
              </a:lnSpc>
              <a:spcBef>
                <a:spcPts val="600"/>
              </a:spcBef>
              <a:spcAft>
                <a:spcPts val="600"/>
              </a:spcAft>
              <a:defRPr/>
            </a:pPr>
            <a:r>
              <a:rPr lang="en-US" sz="1400" b="1" i="1" dirty="0">
                <a:solidFill>
                  <a:srgbClr val="002060"/>
                </a:solidFill>
                <a:ea typeface="Calibri"/>
                <a:cs typeface="Segoe UI"/>
              </a:rPr>
              <a:t>PI/Co-PI/Faculty that have charged to a Grant will not be listed on a Grant statement. Their payroll appears on their PAC Statement.</a:t>
            </a:r>
          </a:p>
          <a:p>
            <a:pPr marL="285750" indent="-285750" defTabSz="457200">
              <a:lnSpc>
                <a:spcPct val="100000"/>
              </a:lnSpc>
              <a:spcBef>
                <a:spcPts val="0"/>
              </a:spcBef>
              <a:spcAft>
                <a:spcPts val="600"/>
              </a:spcAft>
              <a:defRPr/>
            </a:pPr>
            <a:r>
              <a:rPr lang="en-US" sz="1400" dirty="0">
                <a:solidFill>
                  <a:srgbClr val="002060"/>
                </a:solidFill>
                <a:cs typeface="Segoe UI"/>
              </a:rPr>
              <a:t>If only </a:t>
            </a:r>
            <a:r>
              <a:rPr lang="en-US" sz="1400" dirty="0">
                <a:solidFill>
                  <a:srgbClr val="002060"/>
                </a:solidFill>
                <a:ea typeface="+mn-lt"/>
                <a:cs typeface="+mn-lt"/>
              </a:rPr>
              <a:t>PI/Co-PI/Faculty</a:t>
            </a:r>
            <a:r>
              <a:rPr lang="en-US" sz="1400" dirty="0">
                <a:solidFill>
                  <a:srgbClr val="002060"/>
                </a:solidFill>
                <a:cs typeface="Segoe UI"/>
              </a:rPr>
              <a:t> were charged to the Grant, a Grant statement will </a:t>
            </a:r>
            <a:r>
              <a:rPr lang="en-US" sz="1400" b="1" u="sng" dirty="0">
                <a:solidFill>
                  <a:srgbClr val="002060"/>
                </a:solidFill>
                <a:cs typeface="Segoe UI"/>
              </a:rPr>
              <a:t>not</a:t>
            </a:r>
            <a:r>
              <a:rPr lang="en-US" sz="1400" dirty="0">
                <a:solidFill>
                  <a:srgbClr val="002060"/>
                </a:solidFill>
                <a:cs typeface="Segoe UI"/>
              </a:rPr>
              <a:t> be created because the payroll information will be on their own PAC statement. </a:t>
            </a:r>
            <a:endParaRPr lang="en-US" sz="1400" dirty="0">
              <a:solidFill>
                <a:srgbClr val="002060"/>
              </a:solidFill>
              <a:ea typeface="Calibri"/>
              <a:cs typeface="Segoe UI"/>
            </a:endParaRPr>
          </a:p>
          <a:p>
            <a:pPr marL="285750" indent="-285750" defTabSz="457200">
              <a:lnSpc>
                <a:spcPct val="120000"/>
              </a:lnSpc>
              <a:spcBef>
                <a:spcPts val="0"/>
              </a:spcBef>
              <a:spcAft>
                <a:spcPts val="600"/>
              </a:spcAft>
              <a:defRPr/>
            </a:pPr>
            <a:endParaRPr lang="en-US" sz="1800" dirty="0">
              <a:solidFill>
                <a:srgbClr val="002060"/>
              </a:solidFill>
              <a:latin typeface="Segoe UI" panose="020B0502040204020203" pitchFamily="34" charset="0"/>
              <a:cs typeface="Segoe UI" panose="020B0502040204020203" pitchFamily="34" charset="0"/>
            </a:endParaRPr>
          </a:p>
        </p:txBody>
      </p:sp>
      <p:sp>
        <p:nvSpPr>
          <p:cNvPr id="2" name="Title 3">
            <a:extLst>
              <a:ext uri="{FF2B5EF4-FFF2-40B4-BE49-F238E27FC236}">
                <a16:creationId xmlns:a16="http://schemas.microsoft.com/office/drawing/2014/main" id="{7780FE1C-3761-7181-0022-A12FD4D110B4}"/>
              </a:ext>
            </a:extLst>
          </p:cNvPr>
          <p:cNvSpPr>
            <a:spLocks noGrp="1"/>
          </p:cNvSpPr>
          <p:nvPr>
            <p:ph type="title"/>
          </p:nvPr>
        </p:nvSpPr>
        <p:spPr>
          <a:xfrm>
            <a:off x="954284" y="63187"/>
            <a:ext cx="10460624" cy="738665"/>
          </a:xfrm>
        </p:spPr>
        <p:txBody>
          <a:bodyPr>
            <a:normAutofit/>
          </a:bodyPr>
          <a:lstStyle/>
          <a:p>
            <a:pPr algn="ctr"/>
            <a:r>
              <a:rPr lang="en-US" sz="3600" dirty="0">
                <a:solidFill>
                  <a:srgbClr val="002060"/>
                </a:solidFill>
                <a:latin typeface="+mn-lt"/>
              </a:rPr>
              <a:t>Grant Statement</a:t>
            </a:r>
          </a:p>
        </p:txBody>
      </p:sp>
      <p:pic>
        <p:nvPicPr>
          <p:cNvPr id="12" name="Picture 11">
            <a:extLst>
              <a:ext uri="{FF2B5EF4-FFF2-40B4-BE49-F238E27FC236}">
                <a16:creationId xmlns:a16="http://schemas.microsoft.com/office/drawing/2014/main" id="{E1206D31-5DB1-C44A-0382-791249762455}"/>
              </a:ext>
            </a:extLst>
          </p:cNvPr>
          <p:cNvPicPr>
            <a:picLocks noChangeAspect="1"/>
          </p:cNvPicPr>
          <p:nvPr/>
        </p:nvPicPr>
        <p:blipFill>
          <a:blip r:embed="rId3"/>
          <a:stretch>
            <a:fillRect/>
          </a:stretch>
        </p:blipFill>
        <p:spPr>
          <a:xfrm>
            <a:off x="56605" y="2927688"/>
            <a:ext cx="12078789" cy="3457308"/>
          </a:xfrm>
          <a:prstGeom prst="rect">
            <a:avLst/>
          </a:prstGeom>
          <a:ln>
            <a:solidFill>
              <a:schemeClr val="tx1"/>
            </a:solidFill>
          </a:ln>
        </p:spPr>
      </p:pic>
    </p:spTree>
    <p:extLst>
      <p:ext uri="{BB962C8B-B14F-4D97-AF65-F5344CB8AC3E}">
        <p14:creationId xmlns:p14="http://schemas.microsoft.com/office/powerpoint/2010/main" val="2928769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a:extLst>
              <a:ext uri="{FF2B5EF4-FFF2-40B4-BE49-F238E27FC236}">
                <a16:creationId xmlns:a16="http://schemas.microsoft.com/office/drawing/2014/main" id="{724F7C26-8FF5-67F2-EB6D-EC4711D42E79}"/>
              </a:ext>
            </a:extLst>
          </p:cNvPr>
          <p:cNvSpPr>
            <a:spLocks noGrp="1"/>
          </p:cNvSpPr>
          <p:nvPr>
            <p:ph type="sldNum" sz="quarter" idx="12"/>
          </p:nvPr>
        </p:nvSpPr>
        <p:spPr>
          <a:xfrm>
            <a:off x="6857446" y="4727267"/>
            <a:ext cx="2835194" cy="402082"/>
          </a:xfrm>
        </p:spPr>
        <p:txBody>
          <a:bodyPr/>
          <a:lstStyle/>
          <a:p>
            <a:fld id="{BAB7E172-0EFC-B546-892F-F4CF9E25E4BC}" type="slidenum">
              <a:rPr lang="en-US" dirty="0" smtClean="0">
                <a:solidFill>
                  <a:srgbClr val="002060"/>
                </a:solidFill>
              </a:rPr>
              <a:pPr/>
              <a:t>11</a:t>
            </a:fld>
            <a:endParaRPr lang="en-US">
              <a:solidFill>
                <a:srgbClr val="002060"/>
              </a:solidFill>
            </a:endParaRPr>
          </a:p>
        </p:txBody>
      </p:sp>
      <p:sp>
        <p:nvSpPr>
          <p:cNvPr id="5" name="TextBox 4">
            <a:extLst>
              <a:ext uri="{FF2B5EF4-FFF2-40B4-BE49-F238E27FC236}">
                <a16:creationId xmlns:a16="http://schemas.microsoft.com/office/drawing/2014/main" id="{7768CC21-D06A-42E7-CABE-9148870E5A3E}"/>
              </a:ext>
            </a:extLst>
          </p:cNvPr>
          <p:cNvSpPr txBox="1"/>
          <p:nvPr/>
        </p:nvSpPr>
        <p:spPr>
          <a:xfrm>
            <a:off x="262498" y="1153495"/>
            <a:ext cx="11588808" cy="738664"/>
          </a:xfrm>
          <a:prstGeom prst="rect">
            <a:avLst/>
          </a:prstGeom>
          <a:noFill/>
          <a:ln>
            <a:noFill/>
          </a:ln>
        </p:spPr>
        <p:txBody>
          <a:bodyPr wrap="square" rtlCol="0">
            <a:spAutoFit/>
          </a:bodyPr>
          <a:lstStyle/>
          <a:p>
            <a:pPr marL="285750" marR="0" lvl="0" indent="-285750" defTabSz="457200" eaLnBrk="1" fontAlgn="auto" latinLnBrk="0" hangingPunct="1">
              <a:lnSpc>
                <a:spcPct val="100000"/>
              </a:lnSpc>
              <a:spcBef>
                <a:spcPts val="0"/>
              </a:spcBef>
              <a:spcAft>
                <a:spcPts val="0"/>
              </a:spcAft>
              <a:buClr>
                <a:srgbClr val="69C5F4"/>
              </a:buClr>
              <a:buSzTx/>
              <a:buFont typeface="Arial" panose="020B0604020202020204" pitchFamily="34" charset="0"/>
              <a:buChar char="•"/>
              <a:tabLst/>
              <a:defRPr/>
            </a:pPr>
            <a:endParaRPr kumimoji="0" lang="en-US" sz="1400" b="0" i="0" u="none" strike="noStrike" kern="0" cap="none" spc="0" normalizeH="0" baseline="0" noProof="0" dirty="0">
              <a:ln>
                <a:noFill/>
              </a:ln>
              <a:solidFill>
                <a:srgbClr val="002060"/>
              </a:solidFill>
              <a:effectLst/>
              <a:uLnTx/>
              <a:uFillTx/>
              <a:latin typeface="Segoe UI" panose="020B0502040204020203" pitchFamily="34" charset="0"/>
              <a:cs typeface="Segoe UI" panose="020B0502040204020203" pitchFamily="34" charset="0"/>
            </a:endParaRPr>
          </a:p>
          <a:p>
            <a:pPr marL="285750" marR="0" lvl="0" indent="-285750" defTabSz="457200" eaLnBrk="1" fontAlgn="auto" latinLnBrk="0" hangingPunct="1">
              <a:lnSpc>
                <a:spcPct val="100000"/>
              </a:lnSpc>
              <a:spcBef>
                <a:spcPts val="0"/>
              </a:spcBef>
              <a:spcAft>
                <a:spcPts val="0"/>
              </a:spcAft>
              <a:buClr>
                <a:srgbClr val="69C5F4"/>
              </a:buClr>
              <a:buSzTx/>
              <a:buFont typeface="Arial" panose="020B0604020202020204" pitchFamily="34" charset="0"/>
              <a:buChar char="•"/>
              <a:tabLst/>
              <a:defRPr/>
            </a:pPr>
            <a:endParaRPr kumimoji="0" lang="en-US" sz="1400" b="0" i="0" u="none" strike="noStrike" kern="0" cap="none" spc="0" normalizeH="0" baseline="0" noProof="0" dirty="0">
              <a:ln>
                <a:noFill/>
              </a:ln>
              <a:solidFill>
                <a:srgbClr val="002060"/>
              </a:solidFill>
              <a:effectLst/>
              <a:uLnTx/>
              <a:uFillTx/>
              <a:latin typeface="Segoe UI" panose="020B0502040204020203" pitchFamily="34" charset="0"/>
              <a:cs typeface="Segoe UI" panose="020B0502040204020203" pitchFamily="34" charset="0"/>
            </a:endParaRPr>
          </a:p>
          <a:p>
            <a:pPr marL="285750" marR="0" lvl="0" indent="-285750" defTabSz="457200" eaLnBrk="1" fontAlgn="auto" latinLnBrk="0" hangingPunct="1">
              <a:lnSpc>
                <a:spcPct val="100000"/>
              </a:lnSpc>
              <a:spcBef>
                <a:spcPts val="0"/>
              </a:spcBef>
              <a:spcAft>
                <a:spcPts val="0"/>
              </a:spcAft>
              <a:buClr>
                <a:srgbClr val="69C5F4"/>
              </a:buClr>
              <a:buSzTx/>
              <a:buFont typeface="Arial" panose="020B0604020202020204" pitchFamily="34" charset="0"/>
              <a:buChar char="•"/>
              <a:tabLst/>
              <a:defRPr/>
            </a:pPr>
            <a:endParaRPr kumimoji="0" lang="en-US" sz="1400" b="0" i="0" u="none" strike="noStrike" kern="0" cap="none" spc="0" normalizeH="0" baseline="0" noProof="0" dirty="0">
              <a:ln>
                <a:noFill/>
              </a:ln>
              <a:solidFill>
                <a:srgbClr val="002060"/>
              </a:solidFill>
              <a:effectLst/>
              <a:uLnTx/>
              <a:uFillTx/>
              <a:latin typeface="Segoe UI" panose="020B0502040204020203" pitchFamily="34" charset="0"/>
              <a:cs typeface="Segoe UI" panose="020B0502040204020203" pitchFamily="34" charset="0"/>
            </a:endParaRPr>
          </a:p>
        </p:txBody>
      </p:sp>
      <p:sp>
        <p:nvSpPr>
          <p:cNvPr id="6" name="Content Placeholder 2">
            <a:extLst>
              <a:ext uri="{FF2B5EF4-FFF2-40B4-BE49-F238E27FC236}">
                <a16:creationId xmlns:a16="http://schemas.microsoft.com/office/drawing/2014/main" id="{AD1C8C30-FB13-8E07-0860-2CF7DDE840E3}"/>
              </a:ext>
            </a:extLst>
          </p:cNvPr>
          <p:cNvSpPr txBox="1">
            <a:spLocks/>
          </p:cNvSpPr>
          <p:nvPr/>
        </p:nvSpPr>
        <p:spPr>
          <a:xfrm>
            <a:off x="384905" y="801852"/>
            <a:ext cx="11807095" cy="3389421"/>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514350" indent="-17145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mn-lt"/>
                <a:ea typeface="+mn-ea"/>
                <a:cs typeface="+mn-cs"/>
              </a:defRPr>
            </a:lvl2pPr>
            <a:lvl3pPr marL="857250" indent="-171450" algn="l" defTabSz="914400" rtl="0" eaLnBrk="1" latinLnBrk="0" hangingPunct="1">
              <a:lnSpc>
                <a:spcPct val="90000"/>
              </a:lnSpc>
              <a:spcBef>
                <a:spcPts val="500"/>
              </a:spcBef>
              <a:buFont typeface="Courier New" panose="02070309020205020404" pitchFamily="49" charset="0"/>
              <a:buChar char="o"/>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543050" indent="-17145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defTabSz="457200">
              <a:lnSpc>
                <a:spcPct val="100000"/>
              </a:lnSpc>
              <a:spcBef>
                <a:spcPts val="0"/>
              </a:spcBef>
              <a:spcAft>
                <a:spcPts val="600"/>
              </a:spcAft>
              <a:defRPr/>
            </a:pPr>
            <a:r>
              <a:rPr lang="en-US" sz="1800" dirty="0">
                <a:solidFill>
                  <a:srgbClr val="002060"/>
                </a:solidFill>
                <a:ea typeface="Calibri"/>
                <a:cs typeface="Segoe UI"/>
              </a:rPr>
              <a:t>Institutional Base Salary information can be found by clicking on the icons in the Details Column:</a:t>
            </a:r>
          </a:p>
          <a:p>
            <a:pPr marL="285750" lvl="1" indent="0" defTabSz="457200">
              <a:lnSpc>
                <a:spcPct val="100000"/>
              </a:lnSpc>
              <a:spcBef>
                <a:spcPts val="0"/>
              </a:spcBef>
              <a:spcAft>
                <a:spcPts val="600"/>
              </a:spcAft>
              <a:buNone/>
              <a:defRPr/>
            </a:pPr>
            <a:r>
              <a:rPr lang="en-US" sz="1800" dirty="0">
                <a:solidFill>
                  <a:srgbClr val="002060"/>
                </a:solidFill>
                <a:ea typeface="Calibri"/>
                <a:cs typeface="Segoe UI"/>
              </a:rPr>
              <a:t>    Dollar Sign – Displays the payroll details allocated to this employee during this reporting period from this grant</a:t>
            </a:r>
          </a:p>
          <a:p>
            <a:pPr marL="285750" lvl="1" indent="0" defTabSz="457200">
              <a:lnSpc>
                <a:spcPct val="100000"/>
              </a:lnSpc>
              <a:spcBef>
                <a:spcPts val="0"/>
              </a:spcBef>
              <a:spcAft>
                <a:spcPts val="600"/>
              </a:spcAft>
              <a:buNone/>
              <a:defRPr/>
            </a:pPr>
            <a:r>
              <a:rPr lang="en-US" sz="1800" dirty="0">
                <a:solidFill>
                  <a:srgbClr val="002060"/>
                </a:solidFill>
                <a:ea typeface="Calibri"/>
                <a:cs typeface="Segoe UI"/>
              </a:rPr>
              <a:t>    Document Icon – Displays the summary of 100% of this employee’s payroll during this reporting period</a:t>
            </a:r>
          </a:p>
          <a:p>
            <a:pPr marL="285750" indent="-285750" defTabSz="457200">
              <a:lnSpc>
                <a:spcPct val="120000"/>
              </a:lnSpc>
              <a:spcBef>
                <a:spcPts val="0"/>
              </a:spcBef>
              <a:spcAft>
                <a:spcPts val="600"/>
              </a:spcAft>
              <a:defRPr/>
            </a:pPr>
            <a:endParaRPr lang="en-US" sz="1800" dirty="0">
              <a:solidFill>
                <a:srgbClr val="002060"/>
              </a:solidFill>
              <a:latin typeface="Segoe UI" panose="020B0502040204020203" pitchFamily="34" charset="0"/>
              <a:cs typeface="Segoe UI" panose="020B0502040204020203" pitchFamily="34" charset="0"/>
            </a:endParaRPr>
          </a:p>
        </p:txBody>
      </p:sp>
      <p:sp>
        <p:nvSpPr>
          <p:cNvPr id="2" name="Title 3">
            <a:extLst>
              <a:ext uri="{FF2B5EF4-FFF2-40B4-BE49-F238E27FC236}">
                <a16:creationId xmlns:a16="http://schemas.microsoft.com/office/drawing/2014/main" id="{7780FE1C-3761-7181-0022-A12FD4D110B4}"/>
              </a:ext>
            </a:extLst>
          </p:cNvPr>
          <p:cNvSpPr>
            <a:spLocks noGrp="1"/>
          </p:cNvSpPr>
          <p:nvPr>
            <p:ph type="title"/>
          </p:nvPr>
        </p:nvSpPr>
        <p:spPr>
          <a:xfrm>
            <a:off x="745168" y="54169"/>
            <a:ext cx="10460624" cy="738665"/>
          </a:xfrm>
        </p:spPr>
        <p:txBody>
          <a:bodyPr>
            <a:normAutofit/>
          </a:bodyPr>
          <a:lstStyle/>
          <a:p>
            <a:pPr algn="ctr"/>
            <a:r>
              <a:rPr lang="en-US" sz="3600" dirty="0">
                <a:solidFill>
                  <a:srgbClr val="002060"/>
                </a:solidFill>
                <a:latin typeface="+mn-lt"/>
              </a:rPr>
              <a:t>Institutional Base Salary Details</a:t>
            </a:r>
          </a:p>
        </p:txBody>
      </p:sp>
      <p:pic>
        <p:nvPicPr>
          <p:cNvPr id="7" name="Picture 6">
            <a:extLst>
              <a:ext uri="{FF2B5EF4-FFF2-40B4-BE49-F238E27FC236}">
                <a16:creationId xmlns:a16="http://schemas.microsoft.com/office/drawing/2014/main" id="{CFA8D949-2AF3-0009-CE98-E08DCC522540}"/>
              </a:ext>
            </a:extLst>
          </p:cNvPr>
          <p:cNvPicPr>
            <a:picLocks noChangeAspect="1"/>
          </p:cNvPicPr>
          <p:nvPr/>
        </p:nvPicPr>
        <p:blipFill>
          <a:blip r:embed="rId3"/>
          <a:stretch>
            <a:fillRect/>
          </a:stretch>
        </p:blipFill>
        <p:spPr>
          <a:xfrm>
            <a:off x="745168" y="1557505"/>
            <a:ext cx="205758" cy="243861"/>
          </a:xfrm>
          <a:prstGeom prst="rect">
            <a:avLst/>
          </a:prstGeom>
        </p:spPr>
      </p:pic>
      <p:pic>
        <p:nvPicPr>
          <p:cNvPr id="9" name="Picture 8">
            <a:extLst>
              <a:ext uri="{FF2B5EF4-FFF2-40B4-BE49-F238E27FC236}">
                <a16:creationId xmlns:a16="http://schemas.microsoft.com/office/drawing/2014/main" id="{07480DB4-1C88-55C7-D64C-976211530258}"/>
              </a:ext>
            </a:extLst>
          </p:cNvPr>
          <p:cNvPicPr>
            <a:picLocks noChangeAspect="1"/>
          </p:cNvPicPr>
          <p:nvPr/>
        </p:nvPicPr>
        <p:blipFill>
          <a:blip r:embed="rId4"/>
          <a:stretch>
            <a:fillRect/>
          </a:stretch>
        </p:blipFill>
        <p:spPr>
          <a:xfrm>
            <a:off x="745168" y="1222820"/>
            <a:ext cx="175275" cy="213378"/>
          </a:xfrm>
          <a:prstGeom prst="rect">
            <a:avLst/>
          </a:prstGeom>
        </p:spPr>
      </p:pic>
      <p:pic>
        <p:nvPicPr>
          <p:cNvPr id="24" name="Picture 23">
            <a:extLst>
              <a:ext uri="{FF2B5EF4-FFF2-40B4-BE49-F238E27FC236}">
                <a16:creationId xmlns:a16="http://schemas.microsoft.com/office/drawing/2014/main" id="{59E06A0D-2CC3-A6EA-48D6-97E487BB68F1}"/>
              </a:ext>
            </a:extLst>
          </p:cNvPr>
          <p:cNvPicPr>
            <a:picLocks noChangeAspect="1"/>
          </p:cNvPicPr>
          <p:nvPr/>
        </p:nvPicPr>
        <p:blipFill>
          <a:blip r:embed="rId5"/>
          <a:stretch>
            <a:fillRect/>
          </a:stretch>
        </p:blipFill>
        <p:spPr>
          <a:xfrm>
            <a:off x="213609" y="2243802"/>
            <a:ext cx="11926354" cy="3933714"/>
          </a:xfrm>
          <a:prstGeom prst="rect">
            <a:avLst/>
          </a:prstGeom>
        </p:spPr>
      </p:pic>
      <p:sp>
        <p:nvSpPr>
          <p:cNvPr id="13" name="Rectangle 12">
            <a:extLst>
              <a:ext uri="{FF2B5EF4-FFF2-40B4-BE49-F238E27FC236}">
                <a16:creationId xmlns:a16="http://schemas.microsoft.com/office/drawing/2014/main" id="{A546A0D5-E614-1D91-0DF5-5E28F29BCF09}"/>
              </a:ext>
            </a:extLst>
          </p:cNvPr>
          <p:cNvSpPr/>
          <p:nvPr/>
        </p:nvSpPr>
        <p:spPr>
          <a:xfrm>
            <a:off x="11691312" y="5337714"/>
            <a:ext cx="287079" cy="505953"/>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1182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04EE4-7A1B-3B6E-53FE-0FC4507580FB}"/>
              </a:ext>
            </a:extLst>
          </p:cNvPr>
          <p:cNvSpPr>
            <a:spLocks noGrp="1"/>
          </p:cNvSpPr>
          <p:nvPr>
            <p:ph type="title"/>
          </p:nvPr>
        </p:nvSpPr>
        <p:spPr>
          <a:xfrm>
            <a:off x="475195" y="113051"/>
            <a:ext cx="10813868" cy="610235"/>
          </a:xfrm>
        </p:spPr>
        <p:txBody>
          <a:bodyPr>
            <a:noAutofit/>
          </a:bodyPr>
          <a:lstStyle/>
          <a:p>
            <a:r>
              <a:rPr lang="en-US" sz="3600" b="1" dirty="0">
                <a:solidFill>
                  <a:srgbClr val="002060"/>
                </a:solidFill>
              </a:rPr>
              <a:t>PAC System Roles</a:t>
            </a:r>
          </a:p>
        </p:txBody>
      </p:sp>
      <p:graphicFrame>
        <p:nvGraphicFramePr>
          <p:cNvPr id="5" name="Table 5">
            <a:extLst>
              <a:ext uri="{FF2B5EF4-FFF2-40B4-BE49-F238E27FC236}">
                <a16:creationId xmlns:a16="http://schemas.microsoft.com/office/drawing/2014/main" id="{780F7E81-9EA4-B4EF-3900-2D59A57EBF2B}"/>
              </a:ext>
            </a:extLst>
          </p:cNvPr>
          <p:cNvGraphicFramePr>
            <a:graphicFrameLocks noGrp="1"/>
          </p:cNvGraphicFramePr>
          <p:nvPr>
            <p:ph idx="1"/>
            <p:extLst>
              <p:ext uri="{D42A27DB-BD31-4B8C-83A1-F6EECF244321}">
                <p14:modId xmlns:p14="http://schemas.microsoft.com/office/powerpoint/2010/main" val="4219039310"/>
              </p:ext>
            </p:extLst>
          </p:nvPr>
        </p:nvGraphicFramePr>
        <p:xfrm>
          <a:off x="377540" y="723286"/>
          <a:ext cx="11198942" cy="6025731"/>
        </p:xfrm>
        <a:graphic>
          <a:graphicData uri="http://schemas.openxmlformats.org/drawingml/2006/table">
            <a:tbl>
              <a:tblPr firstRow="1" bandRow="1">
                <a:tableStyleId>{5C22544A-7EE6-4342-B048-85BDC9FD1C3A}</a:tableStyleId>
              </a:tblPr>
              <a:tblGrid>
                <a:gridCol w="4034663">
                  <a:extLst>
                    <a:ext uri="{9D8B030D-6E8A-4147-A177-3AD203B41FA5}">
                      <a16:colId xmlns:a16="http://schemas.microsoft.com/office/drawing/2014/main" val="367022383"/>
                    </a:ext>
                  </a:extLst>
                </a:gridCol>
                <a:gridCol w="7164279">
                  <a:extLst>
                    <a:ext uri="{9D8B030D-6E8A-4147-A177-3AD203B41FA5}">
                      <a16:colId xmlns:a16="http://schemas.microsoft.com/office/drawing/2014/main" val="4075907151"/>
                    </a:ext>
                  </a:extLst>
                </a:gridCol>
              </a:tblGrid>
              <a:tr h="636977">
                <a:tc>
                  <a:txBody>
                    <a:bodyPr/>
                    <a:lstStyle/>
                    <a:p>
                      <a:r>
                        <a:rPr lang="en-US" dirty="0"/>
                        <a:t>PAC System Role</a:t>
                      </a:r>
                    </a:p>
                  </a:txBody>
                  <a:tcPr anchor="ctr">
                    <a:solidFill>
                      <a:srgbClr val="002060"/>
                    </a:solidFill>
                  </a:tcPr>
                </a:tc>
                <a:tc>
                  <a:txBody>
                    <a:bodyPr/>
                    <a:lstStyle/>
                    <a:p>
                      <a:r>
                        <a:rPr lang="en-US" dirty="0"/>
                        <a:t>Description</a:t>
                      </a:r>
                    </a:p>
                  </a:txBody>
                  <a:tcPr anchor="ctr">
                    <a:solidFill>
                      <a:srgbClr val="002060"/>
                    </a:solidFill>
                  </a:tcPr>
                </a:tc>
                <a:extLst>
                  <a:ext uri="{0D108BD9-81ED-4DB2-BD59-A6C34878D82A}">
                    <a16:rowId xmlns:a16="http://schemas.microsoft.com/office/drawing/2014/main" val="470392950"/>
                  </a:ext>
                </a:extLst>
              </a:tr>
              <a:tr h="636977">
                <a:tc>
                  <a:txBody>
                    <a:bodyPr/>
                    <a:lstStyle/>
                    <a:p>
                      <a:r>
                        <a:rPr lang="en-US" dirty="0"/>
                        <a:t>Certifier</a:t>
                      </a:r>
                    </a:p>
                  </a:txBody>
                  <a:tcPr anchor="ctr"/>
                </a:tc>
                <a:tc>
                  <a:txBody>
                    <a:bodyPr/>
                    <a:lstStyle/>
                    <a:p>
                      <a:r>
                        <a:rPr lang="en-US" dirty="0"/>
                        <a:t>PI or Faculty that is responsible for certifying PAC or Grant Statements with Sponsored Payroll or Cost Share.</a:t>
                      </a:r>
                    </a:p>
                  </a:txBody>
                  <a:tcPr anchor="ctr"/>
                </a:tc>
                <a:extLst>
                  <a:ext uri="{0D108BD9-81ED-4DB2-BD59-A6C34878D82A}">
                    <a16:rowId xmlns:a16="http://schemas.microsoft.com/office/drawing/2014/main" val="4236613202"/>
                  </a:ext>
                </a:extLst>
              </a:tr>
              <a:tr h="636977">
                <a:tc>
                  <a:txBody>
                    <a:bodyPr/>
                    <a:lstStyle/>
                    <a:p>
                      <a:r>
                        <a:rPr lang="en-US" dirty="0"/>
                        <a:t>MCR Certifier</a:t>
                      </a:r>
                    </a:p>
                  </a:txBody>
                  <a:tcPr anchor="ctr"/>
                </a:tc>
                <a:tc>
                  <a:txBody>
                    <a:bodyPr/>
                    <a:lstStyle/>
                    <a:p>
                      <a:r>
                        <a:rPr lang="en-US" dirty="0"/>
                        <a:t>Medical Center Physician responsible for reporting Medical Center Related Activities on a PAC Statement.</a:t>
                      </a:r>
                    </a:p>
                  </a:txBody>
                  <a:tcPr anchor="ctr"/>
                </a:tc>
                <a:extLst>
                  <a:ext uri="{0D108BD9-81ED-4DB2-BD59-A6C34878D82A}">
                    <a16:rowId xmlns:a16="http://schemas.microsoft.com/office/drawing/2014/main" val="6655740"/>
                  </a:ext>
                </a:extLst>
              </a:tr>
              <a:tr h="830276">
                <a:tc>
                  <a:txBody>
                    <a:bodyPr/>
                    <a:lstStyle/>
                    <a:p>
                      <a:r>
                        <a:rPr lang="en-US" dirty="0"/>
                        <a:t>Primary Payroll Reporting Coordinator (PPRC)</a:t>
                      </a:r>
                    </a:p>
                  </a:txBody>
                  <a:tcPr anchor="ctr"/>
                </a:tc>
                <a:tc>
                  <a:txBody>
                    <a:bodyPr/>
                    <a:lstStyle/>
                    <a:p>
                      <a:r>
                        <a:rPr lang="en-US" dirty="0"/>
                        <a:t>Cost Center Administrator responsible for pre-reviewing PAC and Grant Statements that they are assigned to. Primary PRCs can also add/remove additional PRCs.</a:t>
                      </a:r>
                    </a:p>
                  </a:txBody>
                  <a:tcPr anchor="ctr"/>
                </a:tc>
                <a:extLst>
                  <a:ext uri="{0D108BD9-81ED-4DB2-BD59-A6C34878D82A}">
                    <a16:rowId xmlns:a16="http://schemas.microsoft.com/office/drawing/2014/main" val="4119771704"/>
                  </a:ext>
                </a:extLst>
              </a:tr>
              <a:tr h="636977">
                <a:tc>
                  <a:txBody>
                    <a:bodyPr/>
                    <a:lstStyle/>
                    <a:p>
                      <a:r>
                        <a:rPr lang="en-US" dirty="0"/>
                        <a:t>Payroll Reporting Coordinator (PRC)</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Cost Center Administrator responsible for pre-reviewing PAC and Grant Statements that they are assigned to.</a:t>
                      </a:r>
                    </a:p>
                  </a:txBody>
                  <a:tcPr anchor="ctr"/>
                </a:tc>
                <a:extLst>
                  <a:ext uri="{0D108BD9-81ED-4DB2-BD59-A6C34878D82A}">
                    <a16:rowId xmlns:a16="http://schemas.microsoft.com/office/drawing/2014/main" val="3081065098"/>
                  </a:ext>
                </a:extLst>
              </a:tr>
              <a:tr h="636977">
                <a:tc>
                  <a:txBody>
                    <a:bodyPr/>
                    <a:lstStyle/>
                    <a:p>
                      <a:r>
                        <a:rPr lang="en-US" dirty="0"/>
                        <a:t>Central Administrator</a:t>
                      </a:r>
                    </a:p>
                  </a:txBody>
                  <a:tcPr anchor="ctr"/>
                </a:tc>
                <a:tc>
                  <a:txBody>
                    <a:bodyPr/>
                    <a:lstStyle/>
                    <a:p>
                      <a:r>
                        <a:rPr lang="en-US" dirty="0"/>
                        <a:t>Administrator group that manages the overall PAC System</a:t>
                      </a:r>
                    </a:p>
                  </a:txBody>
                  <a:tcPr anchor="ctr"/>
                </a:tc>
                <a:extLst>
                  <a:ext uri="{0D108BD9-81ED-4DB2-BD59-A6C34878D82A}">
                    <a16:rowId xmlns:a16="http://schemas.microsoft.com/office/drawing/2014/main" val="1885893024"/>
                  </a:ext>
                </a:extLst>
              </a:tr>
              <a:tr h="636977">
                <a:tc>
                  <a:txBody>
                    <a:bodyPr/>
                    <a:lstStyle/>
                    <a:p>
                      <a:r>
                        <a:rPr lang="en-US" dirty="0"/>
                        <a:t>MCR Administrator</a:t>
                      </a:r>
                    </a:p>
                  </a:txBody>
                  <a:tcPr anchor="ctr"/>
                </a:tc>
                <a:tc>
                  <a:txBody>
                    <a:bodyPr/>
                    <a:lstStyle/>
                    <a:p>
                      <a:r>
                        <a:rPr lang="en-US" dirty="0"/>
                        <a:t>Administrator group that manages Medical Center Reporting </a:t>
                      </a:r>
                    </a:p>
                  </a:txBody>
                  <a:tcPr anchor="ctr"/>
                </a:tc>
                <a:extLst>
                  <a:ext uri="{0D108BD9-81ED-4DB2-BD59-A6C34878D82A}">
                    <a16:rowId xmlns:a16="http://schemas.microsoft.com/office/drawing/2014/main" val="1936405060"/>
                  </a:ext>
                </a:extLst>
              </a:tr>
              <a:tr h="636977">
                <a:tc>
                  <a:txBody>
                    <a:bodyPr/>
                    <a:lstStyle/>
                    <a:p>
                      <a:r>
                        <a:rPr lang="en-US" dirty="0"/>
                        <a:t>Proxy</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PI or Faculty that is responsible for certifying PAC Statements with Sponsored Payroll or Cost Share on behalf of another PI or Faculty</a:t>
                      </a:r>
                    </a:p>
                  </a:txBody>
                  <a:tcPr anchor="ctr"/>
                </a:tc>
                <a:extLst>
                  <a:ext uri="{0D108BD9-81ED-4DB2-BD59-A6C34878D82A}">
                    <a16:rowId xmlns:a16="http://schemas.microsoft.com/office/drawing/2014/main" val="2730389443"/>
                  </a:ext>
                </a:extLst>
              </a:tr>
              <a:tr h="636977">
                <a:tc>
                  <a:txBody>
                    <a:bodyPr/>
                    <a:lstStyle/>
                    <a:p>
                      <a:r>
                        <a:rPr lang="en-US" dirty="0"/>
                        <a:t>Designee</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PI or Faculty that is responsible for </a:t>
                      </a:r>
                      <a:r>
                        <a:rPr lang="en-US"/>
                        <a:t>certifying Grant </a:t>
                      </a:r>
                      <a:r>
                        <a:rPr lang="en-US" dirty="0"/>
                        <a:t>Statements with Sponsored Payroll or Cost Share on behalf of another PI or Faculty</a:t>
                      </a:r>
                    </a:p>
                  </a:txBody>
                  <a:tcPr anchor="ctr"/>
                </a:tc>
                <a:extLst>
                  <a:ext uri="{0D108BD9-81ED-4DB2-BD59-A6C34878D82A}">
                    <a16:rowId xmlns:a16="http://schemas.microsoft.com/office/drawing/2014/main" val="1164600626"/>
                  </a:ext>
                </a:extLst>
              </a:tr>
            </a:tbl>
          </a:graphicData>
        </a:graphic>
      </p:graphicFrame>
    </p:spTree>
    <p:extLst>
      <p:ext uri="{BB962C8B-B14F-4D97-AF65-F5344CB8AC3E}">
        <p14:creationId xmlns:p14="http://schemas.microsoft.com/office/powerpoint/2010/main" val="627476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08B96-405A-A988-FEEE-11DB964E733C}"/>
              </a:ext>
            </a:extLst>
          </p:cNvPr>
          <p:cNvSpPr>
            <a:spLocks noGrp="1"/>
          </p:cNvSpPr>
          <p:nvPr>
            <p:ph type="title"/>
          </p:nvPr>
        </p:nvSpPr>
        <p:spPr/>
        <p:txBody>
          <a:bodyPr/>
          <a:lstStyle/>
          <a:p>
            <a:r>
              <a:rPr lang="en-US" dirty="0">
                <a:solidFill>
                  <a:srgbClr val="002060"/>
                </a:solidFill>
              </a:rPr>
              <a:t>Q&amp;A</a:t>
            </a:r>
          </a:p>
        </p:txBody>
      </p:sp>
      <p:sp>
        <p:nvSpPr>
          <p:cNvPr id="3" name="Content Placeholder 2">
            <a:extLst>
              <a:ext uri="{FF2B5EF4-FFF2-40B4-BE49-F238E27FC236}">
                <a16:creationId xmlns:a16="http://schemas.microsoft.com/office/drawing/2014/main" id="{6CC377DC-8411-88F7-F88A-C59BD1C1F492}"/>
              </a:ext>
            </a:extLst>
          </p:cNvPr>
          <p:cNvSpPr>
            <a:spLocks noGrp="1"/>
          </p:cNvSpPr>
          <p:nvPr>
            <p:ph idx="1"/>
          </p:nvPr>
        </p:nvSpPr>
        <p:spPr/>
        <p:txBody>
          <a:bodyPr/>
          <a:lstStyle/>
          <a:p>
            <a:r>
              <a:rPr lang="en-US" dirty="0">
                <a:solidFill>
                  <a:srgbClr val="002060"/>
                </a:solidFill>
              </a:rPr>
              <a:t>Questions?</a:t>
            </a:r>
          </a:p>
          <a:p>
            <a:r>
              <a:rPr lang="en-US" dirty="0">
                <a:solidFill>
                  <a:srgbClr val="002060"/>
                </a:solidFill>
              </a:rPr>
              <a:t>If you have questions after the presentation, please contact Post Award Compliance by email at </a:t>
            </a:r>
            <a:r>
              <a:rPr lang="en-US" sz="2800" u="sng"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osp-postawardcompliance-request@virginia.edu</a:t>
            </a:r>
            <a:endParaRPr lang="en-US" sz="2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solidFill>
                <a:srgbClr val="002060"/>
              </a:solidFill>
            </a:endParaRPr>
          </a:p>
        </p:txBody>
      </p:sp>
    </p:spTree>
    <p:extLst>
      <p:ext uri="{BB962C8B-B14F-4D97-AF65-F5344CB8AC3E}">
        <p14:creationId xmlns:p14="http://schemas.microsoft.com/office/powerpoint/2010/main" val="2327042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0232A-205F-E78A-37DA-B9F4A39AB416}"/>
              </a:ext>
            </a:extLst>
          </p:cNvPr>
          <p:cNvSpPr>
            <a:spLocks noGrp="1"/>
          </p:cNvSpPr>
          <p:nvPr>
            <p:ph type="title"/>
          </p:nvPr>
        </p:nvSpPr>
        <p:spPr>
          <a:xfrm>
            <a:off x="763571" y="365125"/>
            <a:ext cx="10699423" cy="1209151"/>
          </a:xfrm>
        </p:spPr>
        <p:txBody>
          <a:bodyPr>
            <a:normAutofit/>
          </a:bodyPr>
          <a:lstStyle/>
          <a:p>
            <a:pPr algn="ctr"/>
            <a:r>
              <a:rPr lang="en-US" sz="3200" b="1" dirty="0">
                <a:solidFill>
                  <a:srgbClr val="002060"/>
                </a:solidFill>
                <a:latin typeface="+mn-lt"/>
              </a:rPr>
              <a:t>Federal Guidelines - Documentation for Compensation</a:t>
            </a:r>
          </a:p>
        </p:txBody>
      </p:sp>
      <p:sp>
        <p:nvSpPr>
          <p:cNvPr id="3" name="Content Placeholder 2">
            <a:extLst>
              <a:ext uri="{FF2B5EF4-FFF2-40B4-BE49-F238E27FC236}">
                <a16:creationId xmlns:a16="http://schemas.microsoft.com/office/drawing/2014/main" id="{28CEE7C7-11CC-920F-280F-4B33C21A9531}"/>
              </a:ext>
            </a:extLst>
          </p:cNvPr>
          <p:cNvSpPr>
            <a:spLocks noGrp="1"/>
          </p:cNvSpPr>
          <p:nvPr>
            <p:ph idx="1"/>
          </p:nvPr>
        </p:nvSpPr>
        <p:spPr>
          <a:xfrm>
            <a:off x="838200" y="1574276"/>
            <a:ext cx="10515600" cy="4602687"/>
          </a:xfrm>
        </p:spPr>
        <p:txBody>
          <a:bodyPr>
            <a:normAutofit/>
          </a:bodyPr>
          <a:lstStyle/>
          <a:p>
            <a:r>
              <a:rPr lang="en-US" dirty="0">
                <a:solidFill>
                  <a:srgbClr val="002060"/>
                </a:solidFill>
                <a:effectLst/>
              </a:rPr>
              <a:t>Standards for Documentation of Personnel Expenses – Federal Guidelines</a:t>
            </a:r>
          </a:p>
          <a:p>
            <a:pPr lvl="1"/>
            <a:r>
              <a:rPr lang="en-US" dirty="0">
                <a:solidFill>
                  <a:srgbClr val="002060"/>
                </a:solidFill>
                <a:effectLst/>
              </a:rPr>
              <a:t>Charges to Federal awards for salaries and wages must be based on records that accurately reflect the </a:t>
            </a:r>
            <a:r>
              <a:rPr lang="en-US" i="1" dirty="0">
                <a:solidFill>
                  <a:srgbClr val="002060"/>
                </a:solidFill>
                <a:effectLst/>
              </a:rPr>
              <a:t>work</a:t>
            </a:r>
            <a:r>
              <a:rPr lang="en-US" dirty="0">
                <a:solidFill>
                  <a:srgbClr val="002060"/>
                </a:solidFill>
                <a:effectLst/>
              </a:rPr>
              <a:t> performed. These records must: </a:t>
            </a:r>
          </a:p>
          <a:p>
            <a:pPr lvl="2"/>
            <a:r>
              <a:rPr lang="en-US" dirty="0">
                <a:solidFill>
                  <a:srgbClr val="002060"/>
                </a:solidFill>
                <a:effectLst/>
              </a:rPr>
              <a:t>(i) Be supported by a system of internal control which provides reasonable assurance that the </a:t>
            </a:r>
            <a:r>
              <a:rPr lang="en-US" i="1" dirty="0">
                <a:solidFill>
                  <a:srgbClr val="002060"/>
                </a:solidFill>
                <a:effectLst/>
              </a:rPr>
              <a:t>charges are accurate, allowable, and properly allocated</a:t>
            </a:r>
            <a:r>
              <a:rPr lang="en-US" dirty="0">
                <a:solidFill>
                  <a:srgbClr val="002060"/>
                </a:solidFill>
                <a:effectLst/>
              </a:rPr>
              <a:t>; </a:t>
            </a:r>
          </a:p>
          <a:p>
            <a:pPr lvl="2"/>
            <a:r>
              <a:rPr lang="en-US" dirty="0">
                <a:solidFill>
                  <a:srgbClr val="002060"/>
                </a:solidFill>
                <a:effectLst/>
              </a:rPr>
              <a:t>(ii) Be incorporated into the official records of the non-Federal entity; </a:t>
            </a:r>
          </a:p>
          <a:p>
            <a:pPr lvl="2"/>
            <a:r>
              <a:rPr lang="en-US" dirty="0">
                <a:solidFill>
                  <a:srgbClr val="002060"/>
                </a:solidFill>
                <a:effectLst/>
              </a:rPr>
              <a:t>(iii) Reasonably reflect the total activity for which the employee is compensated by the non-Federal entity, not exceeding </a:t>
            </a:r>
            <a:r>
              <a:rPr lang="en-US" i="1" dirty="0">
                <a:solidFill>
                  <a:srgbClr val="002060"/>
                </a:solidFill>
                <a:effectLst/>
              </a:rPr>
              <a:t>100% of compensated activities </a:t>
            </a:r>
            <a:r>
              <a:rPr lang="en-US" dirty="0">
                <a:solidFill>
                  <a:srgbClr val="002060"/>
                </a:solidFill>
                <a:effectLst/>
              </a:rPr>
              <a:t>(for IHE, this per the IHE's definition of </a:t>
            </a:r>
            <a:r>
              <a:rPr lang="en-US" i="1" dirty="0">
                <a:solidFill>
                  <a:srgbClr val="002060"/>
                </a:solidFill>
                <a:effectLst/>
              </a:rPr>
              <a:t>IBS</a:t>
            </a:r>
            <a:r>
              <a:rPr lang="en-US" dirty="0">
                <a:solidFill>
                  <a:srgbClr val="002060"/>
                </a:solidFill>
                <a:effectLst/>
              </a:rPr>
              <a:t>);</a:t>
            </a:r>
          </a:p>
          <a:p>
            <a:pPr lvl="1"/>
            <a:r>
              <a:rPr lang="en-US" dirty="0">
                <a:solidFill>
                  <a:srgbClr val="002060"/>
                </a:solidFill>
              </a:rPr>
              <a:t>And more…..</a:t>
            </a:r>
          </a:p>
          <a:p>
            <a:endParaRPr lang="en-US" dirty="0">
              <a:solidFill>
                <a:srgbClr val="002060"/>
              </a:solidFill>
              <a:effectLst/>
            </a:endParaRPr>
          </a:p>
        </p:txBody>
      </p:sp>
    </p:spTree>
    <p:extLst>
      <p:ext uri="{BB962C8B-B14F-4D97-AF65-F5344CB8AC3E}">
        <p14:creationId xmlns:p14="http://schemas.microsoft.com/office/powerpoint/2010/main" val="1540766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43B7D03-8BBB-4DE2-9D56-39ADACA0DF11}"/>
              </a:ext>
            </a:extLst>
          </p:cNvPr>
          <p:cNvSpPr>
            <a:spLocks noGrp="1"/>
          </p:cNvSpPr>
          <p:nvPr>
            <p:ph type="title"/>
          </p:nvPr>
        </p:nvSpPr>
        <p:spPr>
          <a:xfrm>
            <a:off x="1396760" y="138831"/>
            <a:ext cx="10460624" cy="1122964"/>
          </a:xfrm>
        </p:spPr>
        <p:txBody>
          <a:bodyPr>
            <a:normAutofit/>
          </a:bodyPr>
          <a:lstStyle/>
          <a:p>
            <a:pPr algn="ctr"/>
            <a:r>
              <a:rPr lang="en-US" sz="3600" dirty="0">
                <a:solidFill>
                  <a:srgbClr val="002060"/>
                </a:solidFill>
                <a:latin typeface="+mn-lt"/>
              </a:rPr>
              <a:t>Oracle Effort Certification (effort@) - Faculty</a:t>
            </a:r>
          </a:p>
        </p:txBody>
      </p:sp>
      <p:pic>
        <p:nvPicPr>
          <p:cNvPr id="6" name="Graphic 5" descr="Woman with solid fill">
            <a:extLst>
              <a:ext uri="{FF2B5EF4-FFF2-40B4-BE49-F238E27FC236}">
                <a16:creationId xmlns:a16="http://schemas.microsoft.com/office/drawing/2014/main" id="{317E6DFD-E6FE-4468-28C9-106B55FDF52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684332" y="1235128"/>
            <a:ext cx="926592" cy="926592"/>
          </a:xfrm>
          <a:prstGeom prst="rect">
            <a:avLst/>
          </a:prstGeom>
        </p:spPr>
      </p:pic>
      <p:pic>
        <p:nvPicPr>
          <p:cNvPr id="8" name="Graphic 7" descr="Document with solid fill">
            <a:extLst>
              <a:ext uri="{FF2B5EF4-FFF2-40B4-BE49-F238E27FC236}">
                <a16:creationId xmlns:a16="http://schemas.microsoft.com/office/drawing/2014/main" id="{42F3CD6A-0894-473A-4AF5-D9231330DB3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752576" y="1235128"/>
            <a:ext cx="926592" cy="926592"/>
          </a:xfrm>
          <a:prstGeom prst="rect">
            <a:avLst/>
          </a:prstGeom>
        </p:spPr>
      </p:pic>
      <p:sp>
        <p:nvSpPr>
          <p:cNvPr id="10" name="TextBox 9">
            <a:extLst>
              <a:ext uri="{FF2B5EF4-FFF2-40B4-BE49-F238E27FC236}">
                <a16:creationId xmlns:a16="http://schemas.microsoft.com/office/drawing/2014/main" id="{6357F337-A00B-7742-A8F9-10ACADD60D4E}"/>
              </a:ext>
            </a:extLst>
          </p:cNvPr>
          <p:cNvSpPr txBox="1">
            <a:spLocks noChangeAspect="1"/>
          </p:cNvSpPr>
          <p:nvPr/>
        </p:nvSpPr>
        <p:spPr>
          <a:xfrm>
            <a:off x="4288403" y="2229301"/>
            <a:ext cx="1718451" cy="410433"/>
          </a:xfrm>
          <a:prstGeom prst="rect">
            <a:avLst/>
          </a:prstGeom>
          <a:noFill/>
        </p:spPr>
        <p:txBody>
          <a:bodyPr wrap="square" lIns="121920" tIns="60960" rIns="121920" bIns="60960" rtlCol="0" anchor="t">
            <a:spAutoFit/>
          </a:bodyPr>
          <a:lstStyle/>
          <a:p>
            <a:r>
              <a:rPr lang="en-US" sz="1867" dirty="0">
                <a:solidFill>
                  <a:srgbClr val="002060"/>
                </a:solidFill>
              </a:rPr>
              <a:t>Faculty</a:t>
            </a:r>
            <a:endParaRPr lang="en-US" sz="1867" dirty="0">
              <a:solidFill>
                <a:srgbClr val="002060"/>
              </a:solidFill>
              <a:cs typeface="Calibri"/>
            </a:endParaRPr>
          </a:p>
        </p:txBody>
      </p:sp>
      <p:sp>
        <p:nvSpPr>
          <p:cNvPr id="17" name="TextBox 16">
            <a:extLst>
              <a:ext uri="{FF2B5EF4-FFF2-40B4-BE49-F238E27FC236}">
                <a16:creationId xmlns:a16="http://schemas.microsoft.com/office/drawing/2014/main" id="{913EC933-2712-DAB6-A153-B368FBAB6955}"/>
              </a:ext>
            </a:extLst>
          </p:cNvPr>
          <p:cNvSpPr txBox="1">
            <a:spLocks noChangeAspect="1"/>
          </p:cNvSpPr>
          <p:nvPr/>
        </p:nvSpPr>
        <p:spPr>
          <a:xfrm>
            <a:off x="6418591" y="2231136"/>
            <a:ext cx="2242292" cy="379656"/>
          </a:xfrm>
          <a:prstGeom prst="rect">
            <a:avLst/>
          </a:prstGeom>
          <a:noFill/>
        </p:spPr>
        <p:txBody>
          <a:bodyPr wrap="square" rtlCol="0">
            <a:spAutoFit/>
          </a:bodyPr>
          <a:lstStyle/>
          <a:p>
            <a:r>
              <a:rPr lang="en-US" sz="1867" dirty="0">
                <a:solidFill>
                  <a:srgbClr val="002060"/>
                </a:solidFill>
              </a:rPr>
              <a:t>One Effort Report</a:t>
            </a:r>
          </a:p>
        </p:txBody>
      </p:sp>
      <p:sp>
        <p:nvSpPr>
          <p:cNvPr id="11" name="TextBox 10">
            <a:extLst>
              <a:ext uri="{FF2B5EF4-FFF2-40B4-BE49-F238E27FC236}">
                <a16:creationId xmlns:a16="http://schemas.microsoft.com/office/drawing/2014/main" id="{1CC4914A-D614-600A-D9F3-23FFCA04BFE7}"/>
              </a:ext>
            </a:extLst>
          </p:cNvPr>
          <p:cNvSpPr txBox="1"/>
          <p:nvPr/>
        </p:nvSpPr>
        <p:spPr>
          <a:xfrm>
            <a:off x="1329180" y="3198033"/>
            <a:ext cx="3789576" cy="3416320"/>
          </a:xfrm>
          <a:prstGeom prst="rect">
            <a:avLst/>
          </a:prstGeom>
          <a:noFill/>
        </p:spPr>
        <p:txBody>
          <a:bodyPr wrap="square" rtlCol="0">
            <a:spAutoFit/>
          </a:bodyPr>
          <a:lstStyle/>
          <a:p>
            <a:r>
              <a:rPr lang="en-US" sz="2400" dirty="0">
                <a:solidFill>
                  <a:srgbClr val="002060"/>
                </a:solidFill>
              </a:rPr>
              <a:t>Faculty receives salaries from:</a:t>
            </a:r>
          </a:p>
          <a:p>
            <a:pPr marL="342900" indent="-342900">
              <a:buFont typeface="Arial" panose="020B0604020202020204" pitchFamily="34" charset="0"/>
              <a:buChar char="•"/>
            </a:pPr>
            <a:r>
              <a:rPr lang="en-US" sz="2400" dirty="0">
                <a:solidFill>
                  <a:srgbClr val="002060"/>
                </a:solidFill>
              </a:rPr>
              <a:t>3 federal awards</a:t>
            </a:r>
          </a:p>
          <a:p>
            <a:pPr marL="342900" indent="-342900">
              <a:buFont typeface="Arial" panose="020B0604020202020204" pitchFamily="34" charset="0"/>
              <a:buChar char="•"/>
            </a:pPr>
            <a:r>
              <a:rPr lang="en-US" sz="2400" dirty="0">
                <a:solidFill>
                  <a:srgbClr val="002060"/>
                </a:solidFill>
              </a:rPr>
              <a:t>1 non-federal award</a:t>
            </a:r>
          </a:p>
          <a:p>
            <a:pPr marL="342900" indent="-342900">
              <a:buFont typeface="Arial" panose="020B0604020202020204" pitchFamily="34" charset="0"/>
              <a:buChar char="•"/>
            </a:pPr>
            <a:r>
              <a:rPr lang="en-US" sz="2400" dirty="0">
                <a:solidFill>
                  <a:srgbClr val="002060"/>
                </a:solidFill>
              </a:rPr>
              <a:t>2 institutional accounts</a:t>
            </a:r>
          </a:p>
          <a:p>
            <a:r>
              <a:rPr lang="en-US" sz="2400" dirty="0">
                <a:solidFill>
                  <a:srgbClr val="002060"/>
                </a:solidFill>
              </a:rPr>
              <a:t> </a:t>
            </a:r>
          </a:p>
          <a:p>
            <a:r>
              <a:rPr lang="en-US" sz="2400" dirty="0">
                <a:solidFill>
                  <a:srgbClr val="002060"/>
                </a:solidFill>
              </a:rPr>
              <a:t> *Clinical faculty, salary sources UVA and UPG</a:t>
            </a:r>
          </a:p>
          <a:p>
            <a:pPr marL="380990" indent="-380990">
              <a:buFont typeface="Arial" panose="020B0604020202020204" pitchFamily="34" charset="0"/>
              <a:buChar char="•"/>
            </a:pPr>
            <a:endParaRPr lang="en-US" sz="2400" dirty="0">
              <a:solidFill>
                <a:srgbClr val="002060"/>
              </a:solidFill>
            </a:endParaRPr>
          </a:p>
        </p:txBody>
      </p:sp>
      <p:pic>
        <p:nvPicPr>
          <p:cNvPr id="13" name="Graphic 12" descr="Arrow: Straight with solid fill">
            <a:extLst>
              <a:ext uri="{FF2B5EF4-FFF2-40B4-BE49-F238E27FC236}">
                <a16:creationId xmlns:a16="http://schemas.microsoft.com/office/drawing/2014/main" id="{1A063AAA-F436-3552-31FC-3B6163E5B714}"/>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10800000">
            <a:off x="5804204" y="1405954"/>
            <a:ext cx="640963" cy="640963"/>
          </a:xfrm>
          <a:prstGeom prst="rect">
            <a:avLst/>
          </a:prstGeom>
        </p:spPr>
      </p:pic>
      <p:sp>
        <p:nvSpPr>
          <p:cNvPr id="9" name="Frame 8">
            <a:extLst>
              <a:ext uri="{FF2B5EF4-FFF2-40B4-BE49-F238E27FC236}">
                <a16:creationId xmlns:a16="http://schemas.microsoft.com/office/drawing/2014/main" id="{F33830D8-8D20-C8B1-1D2D-8494E589903A}"/>
              </a:ext>
            </a:extLst>
          </p:cNvPr>
          <p:cNvSpPr/>
          <p:nvPr/>
        </p:nvSpPr>
        <p:spPr>
          <a:xfrm>
            <a:off x="986337" y="2828955"/>
            <a:ext cx="4363424" cy="3761157"/>
          </a:xfrm>
          <a:prstGeom prst="frame">
            <a:avLst>
              <a:gd name="adj1" fmla="val 4146"/>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002060"/>
              </a:solidFill>
              <a:highlight>
                <a:srgbClr val="000080"/>
              </a:highlight>
            </a:endParaRPr>
          </a:p>
        </p:txBody>
      </p:sp>
      <p:sp>
        <p:nvSpPr>
          <p:cNvPr id="12" name="Frame 11">
            <a:extLst>
              <a:ext uri="{FF2B5EF4-FFF2-40B4-BE49-F238E27FC236}">
                <a16:creationId xmlns:a16="http://schemas.microsoft.com/office/drawing/2014/main" id="{102E2E30-6351-762A-4DD5-5A9302EF6EC3}"/>
              </a:ext>
            </a:extLst>
          </p:cNvPr>
          <p:cNvSpPr/>
          <p:nvPr/>
        </p:nvSpPr>
        <p:spPr>
          <a:xfrm>
            <a:off x="6980741" y="2852914"/>
            <a:ext cx="4363424" cy="3761157"/>
          </a:xfrm>
          <a:prstGeom prst="frame">
            <a:avLst>
              <a:gd name="adj1" fmla="val 4146"/>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rgbClr val="002060"/>
              </a:solidFill>
            </a:endParaRPr>
          </a:p>
        </p:txBody>
      </p:sp>
      <p:pic>
        <p:nvPicPr>
          <p:cNvPr id="20" name="Graphic 19" descr="Arrow: Straight with solid fill">
            <a:extLst>
              <a:ext uri="{FF2B5EF4-FFF2-40B4-BE49-F238E27FC236}">
                <a16:creationId xmlns:a16="http://schemas.microsoft.com/office/drawing/2014/main" id="{B42199F0-A6AE-1C2C-63ED-75F2F6C11D2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10800000">
            <a:off x="5772220" y="4084608"/>
            <a:ext cx="640963" cy="640963"/>
          </a:xfrm>
          <a:prstGeom prst="rect">
            <a:avLst/>
          </a:prstGeom>
        </p:spPr>
      </p:pic>
      <p:sp>
        <p:nvSpPr>
          <p:cNvPr id="46" name="TextBox 45">
            <a:extLst>
              <a:ext uri="{FF2B5EF4-FFF2-40B4-BE49-F238E27FC236}">
                <a16:creationId xmlns:a16="http://schemas.microsoft.com/office/drawing/2014/main" id="{8DE45F53-48DF-ABE7-4AAA-EDEC56804CD0}"/>
              </a:ext>
            </a:extLst>
          </p:cNvPr>
          <p:cNvSpPr txBox="1"/>
          <p:nvPr/>
        </p:nvSpPr>
        <p:spPr>
          <a:xfrm>
            <a:off x="7475456" y="3209442"/>
            <a:ext cx="3516198" cy="2677656"/>
          </a:xfrm>
          <a:prstGeom prst="rect">
            <a:avLst/>
          </a:prstGeom>
          <a:noFill/>
        </p:spPr>
        <p:txBody>
          <a:bodyPr wrap="square">
            <a:spAutoFit/>
          </a:bodyPr>
          <a:lstStyle/>
          <a:p>
            <a:pPr algn="ctr"/>
            <a:r>
              <a:rPr lang="en-US" sz="2400" b="1" dirty="0">
                <a:solidFill>
                  <a:srgbClr val="002060"/>
                </a:solidFill>
                <a:latin typeface="+mj-lt"/>
              </a:rPr>
              <a:t>Faculty Effort Report</a:t>
            </a:r>
          </a:p>
          <a:p>
            <a:r>
              <a:rPr lang="en-US" sz="2400" b="1" dirty="0">
                <a:solidFill>
                  <a:srgbClr val="002060"/>
                </a:solidFill>
                <a:latin typeface="+mj-lt"/>
              </a:rPr>
              <a:t>Section 1.1 - federal award</a:t>
            </a:r>
          </a:p>
          <a:p>
            <a:r>
              <a:rPr lang="en-US" sz="2400" b="1" dirty="0">
                <a:solidFill>
                  <a:srgbClr val="002060"/>
                </a:solidFill>
                <a:latin typeface="+mj-lt"/>
              </a:rPr>
              <a:t>Section 1.2 - non-fed award</a:t>
            </a:r>
          </a:p>
          <a:p>
            <a:r>
              <a:rPr lang="en-US" sz="2400" b="1" dirty="0">
                <a:solidFill>
                  <a:srgbClr val="002060"/>
                </a:solidFill>
                <a:latin typeface="+mj-lt"/>
              </a:rPr>
              <a:t>Section 2 - institutional</a:t>
            </a:r>
          </a:p>
          <a:p>
            <a:endParaRPr lang="en-US" sz="2400" b="1" dirty="0">
              <a:solidFill>
                <a:srgbClr val="002060"/>
              </a:solidFill>
              <a:latin typeface="+mj-lt"/>
            </a:endParaRPr>
          </a:p>
          <a:p>
            <a:r>
              <a:rPr lang="en-US" sz="2400" b="1" dirty="0">
                <a:solidFill>
                  <a:srgbClr val="002060"/>
                </a:solidFill>
                <a:latin typeface="+mj-lt"/>
              </a:rPr>
              <a:t>*Section 3- Medicare cost reporting</a:t>
            </a:r>
            <a:endParaRPr lang="en-US" sz="2400" dirty="0">
              <a:solidFill>
                <a:srgbClr val="002060"/>
              </a:solidFill>
              <a:latin typeface="+mj-lt"/>
            </a:endParaRPr>
          </a:p>
        </p:txBody>
      </p:sp>
      <p:sp>
        <p:nvSpPr>
          <p:cNvPr id="47" name="TextBox 46">
            <a:extLst>
              <a:ext uri="{FF2B5EF4-FFF2-40B4-BE49-F238E27FC236}">
                <a16:creationId xmlns:a16="http://schemas.microsoft.com/office/drawing/2014/main" id="{24200B46-EC94-4402-61C9-3E3C90AFCBEF}"/>
              </a:ext>
            </a:extLst>
          </p:cNvPr>
          <p:cNvSpPr txBox="1">
            <a:spLocks noChangeAspect="1"/>
          </p:cNvSpPr>
          <p:nvPr/>
        </p:nvSpPr>
        <p:spPr>
          <a:xfrm>
            <a:off x="950348" y="2396850"/>
            <a:ext cx="1430213" cy="410433"/>
          </a:xfrm>
          <a:prstGeom prst="rect">
            <a:avLst/>
          </a:prstGeom>
          <a:noFill/>
        </p:spPr>
        <p:txBody>
          <a:bodyPr wrap="square" lIns="121920" tIns="60960" rIns="121920" bIns="60960" rtlCol="0" anchor="t">
            <a:spAutoFit/>
          </a:bodyPr>
          <a:lstStyle/>
          <a:p>
            <a:r>
              <a:rPr lang="en-US" sz="1867" b="1" i="1">
                <a:solidFill>
                  <a:srgbClr val="002060"/>
                </a:solidFill>
              </a:rPr>
              <a:t>Example:</a:t>
            </a:r>
            <a:endParaRPr lang="en-US" sz="1867" b="1" i="1">
              <a:solidFill>
                <a:srgbClr val="002060"/>
              </a:solidFill>
              <a:cs typeface="Calibri"/>
            </a:endParaRPr>
          </a:p>
        </p:txBody>
      </p:sp>
    </p:spTree>
    <p:extLst>
      <p:ext uri="{BB962C8B-B14F-4D97-AF65-F5344CB8AC3E}">
        <p14:creationId xmlns:p14="http://schemas.microsoft.com/office/powerpoint/2010/main" val="3420388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43B7D03-8BBB-4DE2-9D56-39ADACA0DF11}"/>
              </a:ext>
            </a:extLst>
          </p:cNvPr>
          <p:cNvSpPr>
            <a:spLocks noGrp="1"/>
          </p:cNvSpPr>
          <p:nvPr>
            <p:ph type="title"/>
          </p:nvPr>
        </p:nvSpPr>
        <p:spPr>
          <a:xfrm>
            <a:off x="1182871" y="122217"/>
            <a:ext cx="10460624" cy="1122964"/>
          </a:xfrm>
        </p:spPr>
        <p:txBody>
          <a:bodyPr>
            <a:normAutofit/>
          </a:bodyPr>
          <a:lstStyle/>
          <a:p>
            <a:pPr algn="ctr"/>
            <a:r>
              <a:rPr lang="en-US" sz="3600" dirty="0">
                <a:solidFill>
                  <a:srgbClr val="002060"/>
                </a:solidFill>
                <a:latin typeface="+mn-lt"/>
              </a:rPr>
              <a:t>Oracle Effort Certification - Staff, GRAs, Wages</a:t>
            </a:r>
          </a:p>
        </p:txBody>
      </p:sp>
      <p:pic>
        <p:nvPicPr>
          <p:cNvPr id="6" name="Graphic 5" descr="Woman with solid fill">
            <a:extLst>
              <a:ext uri="{FF2B5EF4-FFF2-40B4-BE49-F238E27FC236}">
                <a16:creationId xmlns:a16="http://schemas.microsoft.com/office/drawing/2014/main" id="{317E6DFD-E6FE-4468-28C9-106B55FDF52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736469" y="1275340"/>
            <a:ext cx="926592" cy="926592"/>
          </a:xfrm>
          <a:prstGeom prst="rect">
            <a:avLst/>
          </a:prstGeom>
        </p:spPr>
      </p:pic>
      <p:pic>
        <p:nvPicPr>
          <p:cNvPr id="8" name="Graphic 7" descr="Document with solid fill">
            <a:extLst>
              <a:ext uri="{FF2B5EF4-FFF2-40B4-BE49-F238E27FC236}">
                <a16:creationId xmlns:a16="http://schemas.microsoft.com/office/drawing/2014/main" id="{42F3CD6A-0894-473A-4AF5-D9231330DB3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456973" y="1207759"/>
            <a:ext cx="926592" cy="926592"/>
          </a:xfrm>
          <a:prstGeom prst="rect">
            <a:avLst/>
          </a:prstGeom>
        </p:spPr>
      </p:pic>
      <p:sp>
        <p:nvSpPr>
          <p:cNvPr id="10" name="TextBox 9">
            <a:extLst>
              <a:ext uri="{FF2B5EF4-FFF2-40B4-BE49-F238E27FC236}">
                <a16:creationId xmlns:a16="http://schemas.microsoft.com/office/drawing/2014/main" id="{6357F337-A00B-7742-A8F9-10ACADD60D4E}"/>
              </a:ext>
            </a:extLst>
          </p:cNvPr>
          <p:cNvSpPr txBox="1">
            <a:spLocks noChangeAspect="1"/>
          </p:cNvSpPr>
          <p:nvPr/>
        </p:nvSpPr>
        <p:spPr>
          <a:xfrm>
            <a:off x="5329881" y="2270260"/>
            <a:ext cx="1718451" cy="410433"/>
          </a:xfrm>
          <a:prstGeom prst="rect">
            <a:avLst/>
          </a:prstGeom>
          <a:noFill/>
        </p:spPr>
        <p:txBody>
          <a:bodyPr wrap="square" lIns="121920" tIns="60960" rIns="121920" bIns="60960" rtlCol="0" anchor="t">
            <a:spAutoFit/>
          </a:bodyPr>
          <a:lstStyle/>
          <a:p>
            <a:r>
              <a:rPr lang="en-US" sz="1867" dirty="0">
                <a:solidFill>
                  <a:srgbClr val="002060"/>
                </a:solidFill>
              </a:rPr>
              <a:t>One Employee</a:t>
            </a:r>
            <a:endParaRPr lang="en-US" sz="1867" dirty="0">
              <a:solidFill>
                <a:srgbClr val="002060"/>
              </a:solidFill>
              <a:cs typeface="Calibri"/>
            </a:endParaRPr>
          </a:p>
        </p:txBody>
      </p:sp>
      <p:sp>
        <p:nvSpPr>
          <p:cNvPr id="17" name="TextBox 16">
            <a:extLst>
              <a:ext uri="{FF2B5EF4-FFF2-40B4-BE49-F238E27FC236}">
                <a16:creationId xmlns:a16="http://schemas.microsoft.com/office/drawing/2014/main" id="{913EC933-2712-DAB6-A153-B368FBAB6955}"/>
              </a:ext>
            </a:extLst>
          </p:cNvPr>
          <p:cNvSpPr txBox="1">
            <a:spLocks noChangeAspect="1"/>
          </p:cNvSpPr>
          <p:nvPr/>
        </p:nvSpPr>
        <p:spPr>
          <a:xfrm>
            <a:off x="7894000" y="2156186"/>
            <a:ext cx="2242292" cy="379656"/>
          </a:xfrm>
          <a:prstGeom prst="rect">
            <a:avLst/>
          </a:prstGeom>
          <a:noFill/>
        </p:spPr>
        <p:txBody>
          <a:bodyPr wrap="square" rtlCol="0">
            <a:spAutoFit/>
          </a:bodyPr>
          <a:lstStyle/>
          <a:p>
            <a:r>
              <a:rPr lang="en-US" sz="1867" dirty="0">
                <a:solidFill>
                  <a:srgbClr val="002060"/>
                </a:solidFill>
              </a:rPr>
              <a:t>One Effort Report</a:t>
            </a:r>
          </a:p>
        </p:txBody>
      </p:sp>
      <p:sp>
        <p:nvSpPr>
          <p:cNvPr id="11" name="TextBox 10">
            <a:extLst>
              <a:ext uri="{FF2B5EF4-FFF2-40B4-BE49-F238E27FC236}">
                <a16:creationId xmlns:a16="http://schemas.microsoft.com/office/drawing/2014/main" id="{1CC4914A-D614-600A-D9F3-23FFCA04BFE7}"/>
              </a:ext>
            </a:extLst>
          </p:cNvPr>
          <p:cNvSpPr txBox="1"/>
          <p:nvPr/>
        </p:nvSpPr>
        <p:spPr>
          <a:xfrm>
            <a:off x="1015818" y="3276414"/>
            <a:ext cx="4234493" cy="3046988"/>
          </a:xfrm>
          <a:prstGeom prst="rect">
            <a:avLst/>
          </a:prstGeom>
          <a:noFill/>
        </p:spPr>
        <p:txBody>
          <a:bodyPr wrap="square" rtlCol="0">
            <a:spAutoFit/>
          </a:bodyPr>
          <a:lstStyle/>
          <a:p>
            <a:pPr algn="ctr"/>
            <a:r>
              <a:rPr lang="en-US" sz="2400" dirty="0">
                <a:solidFill>
                  <a:srgbClr val="002060"/>
                </a:solidFill>
              </a:rPr>
              <a:t>One PI has 7 Grants </a:t>
            </a:r>
          </a:p>
          <a:p>
            <a:pPr algn="ctr"/>
            <a:r>
              <a:rPr lang="en-US" sz="2400" dirty="0">
                <a:solidFill>
                  <a:srgbClr val="002060"/>
                </a:solidFill>
              </a:rPr>
              <a:t>that are staffed by:</a:t>
            </a:r>
          </a:p>
          <a:p>
            <a:pPr marL="990575" lvl="1" indent="-380990">
              <a:buFont typeface="Arial" panose="020B0604020202020204" pitchFamily="34" charset="0"/>
              <a:buChar char="•"/>
            </a:pPr>
            <a:r>
              <a:rPr lang="en-US" sz="2400" dirty="0">
                <a:solidFill>
                  <a:srgbClr val="002060"/>
                </a:solidFill>
              </a:rPr>
              <a:t>PI (Self)</a:t>
            </a:r>
          </a:p>
          <a:p>
            <a:pPr marL="990575" lvl="1" indent="-380990">
              <a:buFont typeface="Arial" panose="020B0604020202020204" pitchFamily="34" charset="0"/>
              <a:buChar char="•"/>
            </a:pPr>
            <a:r>
              <a:rPr lang="en-US" sz="2400" dirty="0">
                <a:solidFill>
                  <a:srgbClr val="002060"/>
                </a:solidFill>
              </a:rPr>
              <a:t>15 Grad students</a:t>
            </a:r>
          </a:p>
          <a:p>
            <a:pPr marL="990575" lvl="1" indent="-380990">
              <a:buFont typeface="Arial" panose="020B0604020202020204" pitchFamily="34" charset="0"/>
              <a:buChar char="•"/>
            </a:pPr>
            <a:r>
              <a:rPr lang="en-US" sz="2400" dirty="0">
                <a:solidFill>
                  <a:srgbClr val="002060"/>
                </a:solidFill>
              </a:rPr>
              <a:t>3 Staff</a:t>
            </a:r>
          </a:p>
          <a:p>
            <a:pPr marL="380990" indent="-380990">
              <a:buFont typeface="Arial" panose="020B0604020202020204" pitchFamily="34" charset="0"/>
              <a:buChar char="•"/>
            </a:pPr>
            <a:endParaRPr lang="en-US" sz="2400" dirty="0">
              <a:solidFill>
                <a:srgbClr val="002060"/>
              </a:solidFill>
            </a:endParaRPr>
          </a:p>
          <a:p>
            <a:pPr marL="380990" indent="-380990">
              <a:buFont typeface="Arial" panose="020B0604020202020204" pitchFamily="34" charset="0"/>
              <a:buChar char="•"/>
            </a:pPr>
            <a:endParaRPr lang="en-US" sz="2400" dirty="0">
              <a:solidFill>
                <a:srgbClr val="002060"/>
              </a:solidFill>
            </a:endParaRPr>
          </a:p>
          <a:p>
            <a:pPr algn="ctr"/>
            <a:r>
              <a:rPr lang="en-US" sz="2400" b="1" dirty="0">
                <a:solidFill>
                  <a:srgbClr val="002060"/>
                </a:solidFill>
              </a:rPr>
              <a:t>Total: 19 Employees</a:t>
            </a:r>
          </a:p>
        </p:txBody>
      </p:sp>
      <p:pic>
        <p:nvPicPr>
          <p:cNvPr id="13" name="Graphic 12" descr="Arrow: Straight with solid fill">
            <a:extLst>
              <a:ext uri="{FF2B5EF4-FFF2-40B4-BE49-F238E27FC236}">
                <a16:creationId xmlns:a16="http://schemas.microsoft.com/office/drawing/2014/main" id="{1A063AAA-F436-3552-31FC-3B6163E5B714}"/>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10800000">
            <a:off x="7222843" y="1398167"/>
            <a:ext cx="640963" cy="640963"/>
          </a:xfrm>
          <a:prstGeom prst="rect">
            <a:avLst/>
          </a:prstGeom>
        </p:spPr>
      </p:pic>
      <p:sp>
        <p:nvSpPr>
          <p:cNvPr id="9" name="Frame 8">
            <a:extLst>
              <a:ext uri="{FF2B5EF4-FFF2-40B4-BE49-F238E27FC236}">
                <a16:creationId xmlns:a16="http://schemas.microsoft.com/office/drawing/2014/main" id="{F33830D8-8D20-C8B1-1D2D-8494E589903A}"/>
              </a:ext>
            </a:extLst>
          </p:cNvPr>
          <p:cNvSpPr/>
          <p:nvPr/>
        </p:nvSpPr>
        <p:spPr>
          <a:xfrm>
            <a:off x="986337" y="2907336"/>
            <a:ext cx="4363424" cy="3761157"/>
          </a:xfrm>
          <a:prstGeom prst="frame">
            <a:avLst>
              <a:gd name="adj1" fmla="val 4146"/>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rgbClr val="002060"/>
              </a:solidFill>
            </a:endParaRPr>
          </a:p>
        </p:txBody>
      </p:sp>
      <p:sp>
        <p:nvSpPr>
          <p:cNvPr id="12" name="Frame 11">
            <a:extLst>
              <a:ext uri="{FF2B5EF4-FFF2-40B4-BE49-F238E27FC236}">
                <a16:creationId xmlns:a16="http://schemas.microsoft.com/office/drawing/2014/main" id="{102E2E30-6351-762A-4DD5-5A9302EF6EC3}"/>
              </a:ext>
            </a:extLst>
          </p:cNvPr>
          <p:cNvSpPr/>
          <p:nvPr/>
        </p:nvSpPr>
        <p:spPr>
          <a:xfrm>
            <a:off x="6980741" y="2931295"/>
            <a:ext cx="4363424" cy="3761157"/>
          </a:xfrm>
          <a:prstGeom prst="frame">
            <a:avLst>
              <a:gd name="adj1" fmla="val 4146"/>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rgbClr val="002060"/>
              </a:solidFill>
            </a:endParaRPr>
          </a:p>
        </p:txBody>
      </p:sp>
      <p:pic>
        <p:nvPicPr>
          <p:cNvPr id="16" name="Graphic 15" descr="Document with solid fill">
            <a:extLst>
              <a:ext uri="{FF2B5EF4-FFF2-40B4-BE49-F238E27FC236}">
                <a16:creationId xmlns:a16="http://schemas.microsoft.com/office/drawing/2014/main" id="{45BE4363-41F5-20F2-7A6D-85CD25E356D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385992" y="3212655"/>
            <a:ext cx="432691" cy="432691"/>
          </a:xfrm>
          <a:prstGeom prst="rect">
            <a:avLst/>
          </a:prstGeom>
        </p:spPr>
      </p:pic>
      <p:pic>
        <p:nvPicPr>
          <p:cNvPr id="20" name="Graphic 19" descr="Arrow: Straight with solid fill">
            <a:extLst>
              <a:ext uri="{FF2B5EF4-FFF2-40B4-BE49-F238E27FC236}">
                <a16:creationId xmlns:a16="http://schemas.microsoft.com/office/drawing/2014/main" id="{B42199F0-A6AE-1C2C-63ED-75F2F6C11D20}"/>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10800000">
            <a:off x="5772220" y="4162989"/>
            <a:ext cx="640963" cy="640963"/>
          </a:xfrm>
          <a:prstGeom prst="rect">
            <a:avLst/>
          </a:prstGeom>
        </p:spPr>
      </p:pic>
      <p:pic>
        <p:nvPicPr>
          <p:cNvPr id="28" name="Graphic 27" descr="Document with solid fill">
            <a:extLst>
              <a:ext uri="{FF2B5EF4-FFF2-40B4-BE49-F238E27FC236}">
                <a16:creationId xmlns:a16="http://schemas.microsoft.com/office/drawing/2014/main" id="{6F302E67-4CC6-0426-22AF-59265794E09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827817" y="3212655"/>
            <a:ext cx="432691" cy="432691"/>
          </a:xfrm>
          <a:prstGeom prst="rect">
            <a:avLst/>
          </a:prstGeom>
        </p:spPr>
      </p:pic>
      <p:pic>
        <p:nvPicPr>
          <p:cNvPr id="29" name="Graphic 28" descr="Document with solid fill">
            <a:extLst>
              <a:ext uri="{FF2B5EF4-FFF2-40B4-BE49-F238E27FC236}">
                <a16:creationId xmlns:a16="http://schemas.microsoft.com/office/drawing/2014/main" id="{56E8020F-C476-AE0F-D2BA-26CA300930A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979157" y="3212655"/>
            <a:ext cx="432691" cy="432691"/>
          </a:xfrm>
          <a:prstGeom prst="rect">
            <a:avLst/>
          </a:prstGeom>
        </p:spPr>
      </p:pic>
      <p:pic>
        <p:nvPicPr>
          <p:cNvPr id="30" name="Graphic 29" descr="Document with solid fill">
            <a:extLst>
              <a:ext uri="{FF2B5EF4-FFF2-40B4-BE49-F238E27FC236}">
                <a16:creationId xmlns:a16="http://schemas.microsoft.com/office/drawing/2014/main" id="{37C2818A-B8A0-C66C-AEAA-6210C4E2553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827817" y="3820780"/>
            <a:ext cx="432691" cy="432691"/>
          </a:xfrm>
          <a:prstGeom prst="rect">
            <a:avLst/>
          </a:prstGeom>
        </p:spPr>
      </p:pic>
      <p:pic>
        <p:nvPicPr>
          <p:cNvPr id="31" name="Graphic 30" descr="Document with solid fill">
            <a:extLst>
              <a:ext uri="{FF2B5EF4-FFF2-40B4-BE49-F238E27FC236}">
                <a16:creationId xmlns:a16="http://schemas.microsoft.com/office/drawing/2014/main" id="{0F1F128E-EA47-B3CB-C43B-23C1ABFCA9F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420984" y="3820780"/>
            <a:ext cx="432691" cy="432691"/>
          </a:xfrm>
          <a:prstGeom prst="rect">
            <a:avLst/>
          </a:prstGeom>
        </p:spPr>
      </p:pic>
      <p:pic>
        <p:nvPicPr>
          <p:cNvPr id="32" name="Graphic 31" descr="Document with solid fill">
            <a:extLst>
              <a:ext uri="{FF2B5EF4-FFF2-40B4-BE49-F238E27FC236}">
                <a16:creationId xmlns:a16="http://schemas.microsoft.com/office/drawing/2014/main" id="{115E0C52-2903-B01F-C417-FFD80C3B2C0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979157" y="3820780"/>
            <a:ext cx="432691" cy="432691"/>
          </a:xfrm>
          <a:prstGeom prst="rect">
            <a:avLst/>
          </a:prstGeom>
        </p:spPr>
      </p:pic>
      <p:pic>
        <p:nvPicPr>
          <p:cNvPr id="33" name="Graphic 32" descr="Document with solid fill">
            <a:extLst>
              <a:ext uri="{FF2B5EF4-FFF2-40B4-BE49-F238E27FC236}">
                <a16:creationId xmlns:a16="http://schemas.microsoft.com/office/drawing/2014/main" id="{BD4CEBBF-18E7-F090-657B-F9520506C38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496893" y="3811269"/>
            <a:ext cx="432691" cy="432691"/>
          </a:xfrm>
          <a:prstGeom prst="rect">
            <a:avLst/>
          </a:prstGeom>
        </p:spPr>
      </p:pic>
      <p:pic>
        <p:nvPicPr>
          <p:cNvPr id="34" name="Graphic 33" descr="Document with solid fill">
            <a:extLst>
              <a:ext uri="{FF2B5EF4-FFF2-40B4-BE49-F238E27FC236}">
                <a16:creationId xmlns:a16="http://schemas.microsoft.com/office/drawing/2014/main" id="{D0A3F5B6-EC64-CD3B-9C5C-4C55FE96F64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420984" y="4428905"/>
            <a:ext cx="432691" cy="432691"/>
          </a:xfrm>
          <a:prstGeom prst="rect">
            <a:avLst/>
          </a:prstGeom>
        </p:spPr>
      </p:pic>
      <p:pic>
        <p:nvPicPr>
          <p:cNvPr id="35" name="Graphic 34" descr="Document with solid fill">
            <a:extLst>
              <a:ext uri="{FF2B5EF4-FFF2-40B4-BE49-F238E27FC236}">
                <a16:creationId xmlns:a16="http://schemas.microsoft.com/office/drawing/2014/main" id="{27672B4E-2B02-71DD-4023-76D2C71A763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979157" y="4428905"/>
            <a:ext cx="432691" cy="432691"/>
          </a:xfrm>
          <a:prstGeom prst="rect">
            <a:avLst/>
          </a:prstGeom>
        </p:spPr>
      </p:pic>
      <p:pic>
        <p:nvPicPr>
          <p:cNvPr id="36" name="Graphic 35" descr="Document with solid fill">
            <a:extLst>
              <a:ext uri="{FF2B5EF4-FFF2-40B4-BE49-F238E27FC236}">
                <a16:creationId xmlns:a16="http://schemas.microsoft.com/office/drawing/2014/main" id="{F68DF325-8C6F-C8ED-9AA0-E96CD82C1BC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499617" y="3212655"/>
            <a:ext cx="432691" cy="432691"/>
          </a:xfrm>
          <a:prstGeom prst="rect">
            <a:avLst/>
          </a:prstGeom>
        </p:spPr>
      </p:pic>
      <p:pic>
        <p:nvPicPr>
          <p:cNvPr id="37" name="Graphic 36" descr="Document with solid fill">
            <a:extLst>
              <a:ext uri="{FF2B5EF4-FFF2-40B4-BE49-F238E27FC236}">
                <a16:creationId xmlns:a16="http://schemas.microsoft.com/office/drawing/2014/main" id="{FD1C5836-DCB0-9B6B-6260-BE969DD7A26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050584" y="4404235"/>
            <a:ext cx="432691" cy="432691"/>
          </a:xfrm>
          <a:prstGeom prst="rect">
            <a:avLst/>
          </a:prstGeom>
        </p:spPr>
      </p:pic>
      <p:pic>
        <p:nvPicPr>
          <p:cNvPr id="38" name="Graphic 37" descr="Document with solid fill">
            <a:extLst>
              <a:ext uri="{FF2B5EF4-FFF2-40B4-BE49-F238E27FC236}">
                <a16:creationId xmlns:a16="http://schemas.microsoft.com/office/drawing/2014/main" id="{8E5B7B62-4334-E8AF-3D1C-06D2EF887FD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053337" y="3811269"/>
            <a:ext cx="432691" cy="432691"/>
          </a:xfrm>
          <a:prstGeom prst="rect">
            <a:avLst/>
          </a:prstGeom>
        </p:spPr>
      </p:pic>
      <p:pic>
        <p:nvPicPr>
          <p:cNvPr id="39" name="Graphic 38" descr="Document with solid fill">
            <a:extLst>
              <a:ext uri="{FF2B5EF4-FFF2-40B4-BE49-F238E27FC236}">
                <a16:creationId xmlns:a16="http://schemas.microsoft.com/office/drawing/2014/main" id="{858DF32F-69F9-F33E-5D30-976042983B6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979157" y="5045860"/>
            <a:ext cx="432691" cy="432691"/>
          </a:xfrm>
          <a:prstGeom prst="rect">
            <a:avLst/>
          </a:prstGeom>
        </p:spPr>
      </p:pic>
      <p:pic>
        <p:nvPicPr>
          <p:cNvPr id="40" name="Graphic 39" descr="Document with solid fill">
            <a:extLst>
              <a:ext uri="{FF2B5EF4-FFF2-40B4-BE49-F238E27FC236}">
                <a16:creationId xmlns:a16="http://schemas.microsoft.com/office/drawing/2014/main" id="{CA2967A6-A97C-D7F8-8C6A-0D8DD0B9803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827817" y="4428905"/>
            <a:ext cx="432691" cy="432691"/>
          </a:xfrm>
          <a:prstGeom prst="rect">
            <a:avLst/>
          </a:prstGeom>
        </p:spPr>
      </p:pic>
      <p:pic>
        <p:nvPicPr>
          <p:cNvPr id="41" name="Graphic 40" descr="Document with solid fill">
            <a:extLst>
              <a:ext uri="{FF2B5EF4-FFF2-40B4-BE49-F238E27FC236}">
                <a16:creationId xmlns:a16="http://schemas.microsoft.com/office/drawing/2014/main" id="{CD649348-6E4F-D709-4A1C-6C50211964E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827817" y="5045860"/>
            <a:ext cx="432691" cy="432691"/>
          </a:xfrm>
          <a:prstGeom prst="rect">
            <a:avLst/>
          </a:prstGeom>
        </p:spPr>
      </p:pic>
      <p:pic>
        <p:nvPicPr>
          <p:cNvPr id="42" name="Graphic 41" descr="Document with solid fill">
            <a:extLst>
              <a:ext uri="{FF2B5EF4-FFF2-40B4-BE49-F238E27FC236}">
                <a16:creationId xmlns:a16="http://schemas.microsoft.com/office/drawing/2014/main" id="{8A4093F8-9C17-8D51-803C-BF52680F004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420984" y="5045860"/>
            <a:ext cx="432691" cy="432691"/>
          </a:xfrm>
          <a:prstGeom prst="rect">
            <a:avLst/>
          </a:prstGeom>
        </p:spPr>
      </p:pic>
      <p:pic>
        <p:nvPicPr>
          <p:cNvPr id="43" name="Graphic 42" descr="Document with solid fill">
            <a:extLst>
              <a:ext uri="{FF2B5EF4-FFF2-40B4-BE49-F238E27FC236}">
                <a16:creationId xmlns:a16="http://schemas.microsoft.com/office/drawing/2014/main" id="{79F7940F-3F6A-3DF5-10E0-4B2E7920BB2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499617" y="5045860"/>
            <a:ext cx="432691" cy="432691"/>
          </a:xfrm>
          <a:prstGeom prst="rect">
            <a:avLst/>
          </a:prstGeom>
        </p:spPr>
      </p:pic>
      <p:pic>
        <p:nvPicPr>
          <p:cNvPr id="44" name="Graphic 43" descr="Document with solid fill">
            <a:extLst>
              <a:ext uri="{FF2B5EF4-FFF2-40B4-BE49-F238E27FC236}">
                <a16:creationId xmlns:a16="http://schemas.microsoft.com/office/drawing/2014/main" id="{281BCC95-4267-3A0D-AC01-36522BE99A5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060516" y="3211948"/>
            <a:ext cx="432691" cy="432691"/>
          </a:xfrm>
          <a:prstGeom prst="rect">
            <a:avLst/>
          </a:prstGeom>
        </p:spPr>
      </p:pic>
      <p:pic>
        <p:nvPicPr>
          <p:cNvPr id="45" name="Graphic 44" descr="Document with solid fill">
            <a:extLst>
              <a:ext uri="{FF2B5EF4-FFF2-40B4-BE49-F238E27FC236}">
                <a16:creationId xmlns:a16="http://schemas.microsoft.com/office/drawing/2014/main" id="{2A42360F-3B78-8097-53DB-D5ADBD37570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499617" y="4410591"/>
            <a:ext cx="432691" cy="432691"/>
          </a:xfrm>
          <a:prstGeom prst="rect">
            <a:avLst/>
          </a:prstGeom>
        </p:spPr>
      </p:pic>
      <p:sp>
        <p:nvSpPr>
          <p:cNvPr id="46" name="TextBox 45">
            <a:extLst>
              <a:ext uri="{FF2B5EF4-FFF2-40B4-BE49-F238E27FC236}">
                <a16:creationId xmlns:a16="http://schemas.microsoft.com/office/drawing/2014/main" id="{8DE45F53-48DF-ABE7-4AAA-EDEC56804CD0}"/>
              </a:ext>
            </a:extLst>
          </p:cNvPr>
          <p:cNvSpPr txBox="1"/>
          <p:nvPr/>
        </p:nvSpPr>
        <p:spPr>
          <a:xfrm>
            <a:off x="8001073" y="5861737"/>
            <a:ext cx="2562924" cy="461665"/>
          </a:xfrm>
          <a:prstGeom prst="rect">
            <a:avLst/>
          </a:prstGeom>
          <a:noFill/>
        </p:spPr>
        <p:txBody>
          <a:bodyPr wrap="square">
            <a:spAutoFit/>
          </a:bodyPr>
          <a:lstStyle/>
          <a:p>
            <a:r>
              <a:rPr lang="en-US" sz="2400" b="1">
                <a:solidFill>
                  <a:srgbClr val="002060"/>
                </a:solidFill>
              </a:rPr>
              <a:t>19 Effort Reports</a:t>
            </a:r>
            <a:endParaRPr lang="en-US" sz="2400">
              <a:solidFill>
                <a:srgbClr val="002060"/>
              </a:solidFill>
            </a:endParaRPr>
          </a:p>
        </p:txBody>
      </p:sp>
      <p:sp>
        <p:nvSpPr>
          <p:cNvPr id="47" name="TextBox 46">
            <a:extLst>
              <a:ext uri="{FF2B5EF4-FFF2-40B4-BE49-F238E27FC236}">
                <a16:creationId xmlns:a16="http://schemas.microsoft.com/office/drawing/2014/main" id="{24200B46-EC94-4402-61C9-3E3C90AFCBEF}"/>
              </a:ext>
            </a:extLst>
          </p:cNvPr>
          <p:cNvSpPr txBox="1">
            <a:spLocks noChangeAspect="1"/>
          </p:cNvSpPr>
          <p:nvPr/>
        </p:nvSpPr>
        <p:spPr>
          <a:xfrm>
            <a:off x="986337" y="2369481"/>
            <a:ext cx="1430213" cy="410433"/>
          </a:xfrm>
          <a:prstGeom prst="rect">
            <a:avLst/>
          </a:prstGeom>
          <a:noFill/>
        </p:spPr>
        <p:txBody>
          <a:bodyPr wrap="square" lIns="121920" tIns="60960" rIns="121920" bIns="60960" rtlCol="0" anchor="t">
            <a:spAutoFit/>
          </a:bodyPr>
          <a:lstStyle/>
          <a:p>
            <a:r>
              <a:rPr lang="en-US" sz="1867" b="1" i="1">
                <a:solidFill>
                  <a:srgbClr val="002060"/>
                </a:solidFill>
              </a:rPr>
              <a:t>Example:</a:t>
            </a:r>
            <a:endParaRPr lang="en-US" sz="1867" b="1" i="1">
              <a:solidFill>
                <a:srgbClr val="002060"/>
              </a:solidFill>
              <a:cs typeface="Calibri"/>
            </a:endParaRPr>
          </a:p>
        </p:txBody>
      </p:sp>
      <p:pic>
        <p:nvPicPr>
          <p:cNvPr id="2" name="Graphic 1" descr="Woman with solid fill">
            <a:extLst>
              <a:ext uri="{FF2B5EF4-FFF2-40B4-BE49-F238E27FC236}">
                <a16:creationId xmlns:a16="http://schemas.microsoft.com/office/drawing/2014/main" id="{0ACC1EC9-D056-32F2-E94E-2BD1648E991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841797" y="1317088"/>
            <a:ext cx="926592" cy="926592"/>
          </a:xfrm>
          <a:prstGeom prst="rect">
            <a:avLst/>
          </a:prstGeom>
        </p:spPr>
      </p:pic>
      <p:pic>
        <p:nvPicPr>
          <p:cNvPr id="3" name="Graphic 2" descr="Arrow: Straight with solid fill">
            <a:extLst>
              <a:ext uri="{FF2B5EF4-FFF2-40B4-BE49-F238E27FC236}">
                <a16:creationId xmlns:a16="http://schemas.microsoft.com/office/drawing/2014/main" id="{310CB59A-DF5D-ABA8-BE2F-814E3EF91D94}"/>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10800000">
            <a:off x="4237588" y="1441674"/>
            <a:ext cx="640963" cy="640963"/>
          </a:xfrm>
          <a:prstGeom prst="rect">
            <a:avLst/>
          </a:prstGeom>
        </p:spPr>
      </p:pic>
      <p:sp>
        <p:nvSpPr>
          <p:cNvPr id="5" name="TextBox 4">
            <a:extLst>
              <a:ext uri="{FF2B5EF4-FFF2-40B4-BE49-F238E27FC236}">
                <a16:creationId xmlns:a16="http://schemas.microsoft.com/office/drawing/2014/main" id="{A8852C64-AD61-41A2-4FC0-F1F101FCCB3B}"/>
              </a:ext>
            </a:extLst>
          </p:cNvPr>
          <p:cNvSpPr txBox="1">
            <a:spLocks noChangeAspect="1"/>
          </p:cNvSpPr>
          <p:nvPr/>
        </p:nvSpPr>
        <p:spPr>
          <a:xfrm>
            <a:off x="2511245" y="2227110"/>
            <a:ext cx="1587697" cy="410433"/>
          </a:xfrm>
          <a:prstGeom prst="rect">
            <a:avLst/>
          </a:prstGeom>
          <a:noFill/>
        </p:spPr>
        <p:txBody>
          <a:bodyPr wrap="square" lIns="121920" tIns="60960" rIns="121920" bIns="60960" rtlCol="0" anchor="t">
            <a:spAutoFit/>
          </a:bodyPr>
          <a:lstStyle/>
          <a:p>
            <a:pPr algn="ctr"/>
            <a:r>
              <a:rPr lang="en-US" sz="1867" dirty="0">
                <a:solidFill>
                  <a:srgbClr val="002060"/>
                </a:solidFill>
              </a:rPr>
              <a:t>Faculty</a:t>
            </a:r>
            <a:endParaRPr lang="en-US" sz="1867" dirty="0">
              <a:solidFill>
                <a:srgbClr val="002060"/>
              </a:solidFill>
              <a:cs typeface="Calibri"/>
            </a:endParaRPr>
          </a:p>
        </p:txBody>
      </p:sp>
    </p:spTree>
    <p:extLst>
      <p:ext uri="{BB962C8B-B14F-4D97-AF65-F5344CB8AC3E}">
        <p14:creationId xmlns:p14="http://schemas.microsoft.com/office/powerpoint/2010/main" val="997812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43B7D03-8BBB-4DE2-9D56-39ADACA0DF11}"/>
              </a:ext>
            </a:extLst>
          </p:cNvPr>
          <p:cNvSpPr>
            <a:spLocks noGrp="1"/>
          </p:cNvSpPr>
          <p:nvPr>
            <p:ph type="title"/>
          </p:nvPr>
        </p:nvSpPr>
        <p:spPr>
          <a:xfrm>
            <a:off x="1404176" y="135303"/>
            <a:ext cx="10460624" cy="1122964"/>
          </a:xfrm>
        </p:spPr>
        <p:txBody>
          <a:bodyPr>
            <a:normAutofit/>
          </a:bodyPr>
          <a:lstStyle/>
          <a:p>
            <a:pPr algn="ctr"/>
            <a:r>
              <a:rPr lang="en-US" sz="3600" dirty="0">
                <a:solidFill>
                  <a:srgbClr val="002060"/>
                </a:solidFill>
                <a:latin typeface="+mn-lt"/>
              </a:rPr>
              <a:t>Payroll Allocation Confirmation (PAC) System - </a:t>
            </a:r>
            <a:br>
              <a:rPr lang="en-US" sz="3200" dirty="0">
                <a:solidFill>
                  <a:srgbClr val="002060"/>
                </a:solidFill>
                <a:latin typeface="+mn-lt"/>
              </a:rPr>
            </a:br>
            <a:r>
              <a:rPr lang="en-US" sz="2800" dirty="0">
                <a:solidFill>
                  <a:srgbClr val="002060"/>
                </a:solidFill>
                <a:latin typeface="+mn-lt"/>
              </a:rPr>
              <a:t>PAC Statements (for PI/Faculty) and Grant Statements</a:t>
            </a:r>
            <a:endParaRPr lang="en-US" sz="3200" dirty="0">
              <a:solidFill>
                <a:srgbClr val="002060"/>
              </a:solidFill>
              <a:latin typeface="+mn-lt"/>
            </a:endParaRPr>
          </a:p>
        </p:txBody>
      </p:sp>
      <p:pic>
        <p:nvPicPr>
          <p:cNvPr id="6" name="Graphic 5" descr="Woman with solid fill">
            <a:extLst>
              <a:ext uri="{FF2B5EF4-FFF2-40B4-BE49-F238E27FC236}">
                <a16:creationId xmlns:a16="http://schemas.microsoft.com/office/drawing/2014/main" id="{317E6DFD-E6FE-4468-28C9-106B55FDF52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793101" y="1551836"/>
            <a:ext cx="542232" cy="542232"/>
          </a:xfrm>
          <a:prstGeom prst="rect">
            <a:avLst/>
          </a:prstGeom>
        </p:spPr>
      </p:pic>
      <p:pic>
        <p:nvPicPr>
          <p:cNvPr id="8" name="Graphic 7" descr="Document with solid fill">
            <a:extLst>
              <a:ext uri="{FF2B5EF4-FFF2-40B4-BE49-F238E27FC236}">
                <a16:creationId xmlns:a16="http://schemas.microsoft.com/office/drawing/2014/main" id="{42F3CD6A-0894-473A-4AF5-D9231330DB3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220943" y="1551836"/>
            <a:ext cx="542232" cy="542232"/>
          </a:xfrm>
          <a:prstGeom prst="rect">
            <a:avLst/>
          </a:prstGeom>
        </p:spPr>
      </p:pic>
      <p:sp>
        <p:nvSpPr>
          <p:cNvPr id="10" name="TextBox 9">
            <a:extLst>
              <a:ext uri="{FF2B5EF4-FFF2-40B4-BE49-F238E27FC236}">
                <a16:creationId xmlns:a16="http://schemas.microsoft.com/office/drawing/2014/main" id="{6357F337-A00B-7742-A8F9-10ACADD60D4E}"/>
              </a:ext>
            </a:extLst>
          </p:cNvPr>
          <p:cNvSpPr txBox="1">
            <a:spLocks noChangeAspect="1"/>
          </p:cNvSpPr>
          <p:nvPr/>
        </p:nvSpPr>
        <p:spPr>
          <a:xfrm>
            <a:off x="3543755" y="2176656"/>
            <a:ext cx="1312168" cy="328231"/>
          </a:xfrm>
          <a:prstGeom prst="rect">
            <a:avLst/>
          </a:prstGeom>
          <a:noFill/>
        </p:spPr>
        <p:txBody>
          <a:bodyPr wrap="square" lIns="121920" tIns="60960" rIns="121920" bIns="60960" rtlCol="0" anchor="t">
            <a:spAutoFit/>
          </a:bodyPr>
          <a:lstStyle/>
          <a:p>
            <a:r>
              <a:rPr lang="en-US" sz="1333" dirty="0">
                <a:solidFill>
                  <a:srgbClr val="002060"/>
                </a:solidFill>
              </a:rPr>
              <a:t>One Faculty</a:t>
            </a:r>
            <a:endParaRPr lang="en-US" sz="1333" dirty="0">
              <a:solidFill>
                <a:srgbClr val="002060"/>
              </a:solidFill>
              <a:cs typeface="Calibri"/>
            </a:endParaRPr>
          </a:p>
        </p:txBody>
      </p:sp>
      <p:sp>
        <p:nvSpPr>
          <p:cNvPr id="17" name="TextBox 16">
            <a:extLst>
              <a:ext uri="{FF2B5EF4-FFF2-40B4-BE49-F238E27FC236}">
                <a16:creationId xmlns:a16="http://schemas.microsoft.com/office/drawing/2014/main" id="{913EC933-2712-DAB6-A153-B368FBAB6955}"/>
              </a:ext>
            </a:extLst>
          </p:cNvPr>
          <p:cNvSpPr txBox="1">
            <a:spLocks noChangeAspect="1"/>
          </p:cNvSpPr>
          <p:nvPr/>
        </p:nvSpPr>
        <p:spPr>
          <a:xfrm>
            <a:off x="4934514" y="2193902"/>
            <a:ext cx="1527081" cy="297454"/>
          </a:xfrm>
          <a:prstGeom prst="rect">
            <a:avLst/>
          </a:prstGeom>
          <a:noFill/>
        </p:spPr>
        <p:txBody>
          <a:bodyPr wrap="square" rtlCol="0">
            <a:spAutoFit/>
          </a:bodyPr>
          <a:lstStyle/>
          <a:p>
            <a:r>
              <a:rPr lang="en-US" sz="1333" dirty="0">
                <a:solidFill>
                  <a:srgbClr val="002060"/>
                </a:solidFill>
              </a:rPr>
              <a:t>One PAC Statement</a:t>
            </a:r>
          </a:p>
        </p:txBody>
      </p:sp>
      <p:pic>
        <p:nvPicPr>
          <p:cNvPr id="13" name="Graphic 12" descr="Arrow: Straight with solid fill">
            <a:extLst>
              <a:ext uri="{FF2B5EF4-FFF2-40B4-BE49-F238E27FC236}">
                <a16:creationId xmlns:a16="http://schemas.microsoft.com/office/drawing/2014/main" id="{1A063AAA-F436-3552-31FC-3B6163E5B714}"/>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10800000">
            <a:off x="4589180" y="1643324"/>
            <a:ext cx="375085" cy="375085"/>
          </a:xfrm>
          <a:prstGeom prst="rect">
            <a:avLst/>
          </a:prstGeom>
        </p:spPr>
      </p:pic>
      <p:sp>
        <p:nvSpPr>
          <p:cNvPr id="9" name="Frame 8">
            <a:extLst>
              <a:ext uri="{FF2B5EF4-FFF2-40B4-BE49-F238E27FC236}">
                <a16:creationId xmlns:a16="http://schemas.microsoft.com/office/drawing/2014/main" id="{F33830D8-8D20-C8B1-1D2D-8494E589903A}"/>
              </a:ext>
            </a:extLst>
          </p:cNvPr>
          <p:cNvSpPr/>
          <p:nvPr/>
        </p:nvSpPr>
        <p:spPr>
          <a:xfrm>
            <a:off x="2881202" y="2651733"/>
            <a:ext cx="3492300" cy="3435691"/>
          </a:xfrm>
          <a:prstGeom prst="frame">
            <a:avLst>
              <a:gd name="adj1" fmla="val 4146"/>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rgbClr val="002060"/>
              </a:solidFill>
            </a:endParaRPr>
          </a:p>
        </p:txBody>
      </p:sp>
      <p:sp>
        <p:nvSpPr>
          <p:cNvPr id="12" name="Frame 11">
            <a:extLst>
              <a:ext uri="{FF2B5EF4-FFF2-40B4-BE49-F238E27FC236}">
                <a16:creationId xmlns:a16="http://schemas.microsoft.com/office/drawing/2014/main" id="{102E2E30-6351-762A-4DD5-5A9302EF6EC3}"/>
              </a:ext>
            </a:extLst>
          </p:cNvPr>
          <p:cNvSpPr/>
          <p:nvPr/>
        </p:nvSpPr>
        <p:spPr>
          <a:xfrm>
            <a:off x="7046805" y="2651733"/>
            <a:ext cx="3492300" cy="3435691"/>
          </a:xfrm>
          <a:prstGeom prst="frame">
            <a:avLst>
              <a:gd name="adj1" fmla="val 4146"/>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rgbClr val="002060"/>
              </a:solidFill>
            </a:endParaRPr>
          </a:p>
        </p:txBody>
      </p:sp>
      <p:pic>
        <p:nvPicPr>
          <p:cNvPr id="16" name="Graphic 15" descr="Document with solid fill">
            <a:extLst>
              <a:ext uri="{FF2B5EF4-FFF2-40B4-BE49-F238E27FC236}">
                <a16:creationId xmlns:a16="http://schemas.microsoft.com/office/drawing/2014/main" id="{45BE4363-41F5-20F2-7A6D-85CD25E356D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flipH="1">
            <a:off x="8180407" y="2908108"/>
            <a:ext cx="1006653" cy="1006653"/>
          </a:xfrm>
          <a:prstGeom prst="rect">
            <a:avLst/>
          </a:prstGeom>
        </p:spPr>
      </p:pic>
      <p:pic>
        <p:nvPicPr>
          <p:cNvPr id="28" name="Graphic 27" descr="Document with solid fill">
            <a:extLst>
              <a:ext uri="{FF2B5EF4-FFF2-40B4-BE49-F238E27FC236}">
                <a16:creationId xmlns:a16="http://schemas.microsoft.com/office/drawing/2014/main" id="{6F302E67-4CC6-0426-22AF-59265794E09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flipH="1">
            <a:off x="7307499" y="2946906"/>
            <a:ext cx="1006653" cy="1006653"/>
          </a:xfrm>
          <a:prstGeom prst="rect">
            <a:avLst/>
          </a:prstGeom>
        </p:spPr>
      </p:pic>
      <p:pic>
        <p:nvPicPr>
          <p:cNvPr id="29" name="Graphic 28" descr="Document with solid fill">
            <a:extLst>
              <a:ext uri="{FF2B5EF4-FFF2-40B4-BE49-F238E27FC236}">
                <a16:creationId xmlns:a16="http://schemas.microsoft.com/office/drawing/2014/main" id="{56E8020F-C476-AE0F-D2BA-26CA300930A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flipH="1">
            <a:off x="9053315" y="2880900"/>
            <a:ext cx="1006653" cy="1006653"/>
          </a:xfrm>
          <a:prstGeom prst="rect">
            <a:avLst/>
          </a:prstGeom>
        </p:spPr>
      </p:pic>
      <p:pic>
        <p:nvPicPr>
          <p:cNvPr id="30" name="Graphic 29" descr="Document with solid fill">
            <a:extLst>
              <a:ext uri="{FF2B5EF4-FFF2-40B4-BE49-F238E27FC236}">
                <a16:creationId xmlns:a16="http://schemas.microsoft.com/office/drawing/2014/main" id="{37C2818A-B8A0-C66C-AEAA-6210C4E2553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flipH="1">
            <a:off x="7816654" y="3904636"/>
            <a:ext cx="1006653" cy="1006653"/>
          </a:xfrm>
          <a:prstGeom prst="rect">
            <a:avLst/>
          </a:prstGeom>
        </p:spPr>
      </p:pic>
      <p:pic>
        <p:nvPicPr>
          <p:cNvPr id="31" name="Graphic 30" descr="Document with solid fill">
            <a:extLst>
              <a:ext uri="{FF2B5EF4-FFF2-40B4-BE49-F238E27FC236}">
                <a16:creationId xmlns:a16="http://schemas.microsoft.com/office/drawing/2014/main" id="{0F1F128E-EA47-B3CB-C43B-23C1ABFCA9F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flipH="1">
            <a:off x="7060014" y="3904636"/>
            <a:ext cx="1006653" cy="1006653"/>
          </a:xfrm>
          <a:prstGeom prst="rect">
            <a:avLst/>
          </a:prstGeom>
        </p:spPr>
      </p:pic>
      <p:pic>
        <p:nvPicPr>
          <p:cNvPr id="32" name="Graphic 31" descr="Document with solid fill">
            <a:extLst>
              <a:ext uri="{FF2B5EF4-FFF2-40B4-BE49-F238E27FC236}">
                <a16:creationId xmlns:a16="http://schemas.microsoft.com/office/drawing/2014/main" id="{115E0C52-2903-B01F-C417-FFD80C3B2C0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flipH="1">
            <a:off x="9329935" y="3904636"/>
            <a:ext cx="1006653" cy="1006653"/>
          </a:xfrm>
          <a:prstGeom prst="rect">
            <a:avLst/>
          </a:prstGeom>
        </p:spPr>
      </p:pic>
      <p:pic>
        <p:nvPicPr>
          <p:cNvPr id="40" name="Graphic 39" descr="Document with solid fill">
            <a:extLst>
              <a:ext uri="{FF2B5EF4-FFF2-40B4-BE49-F238E27FC236}">
                <a16:creationId xmlns:a16="http://schemas.microsoft.com/office/drawing/2014/main" id="{CA2967A6-A97C-D7F8-8C6A-0D8DD0B9803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flipH="1">
            <a:off x="8573294" y="3904636"/>
            <a:ext cx="1006653" cy="1006653"/>
          </a:xfrm>
          <a:prstGeom prst="rect">
            <a:avLst/>
          </a:prstGeom>
        </p:spPr>
      </p:pic>
      <p:sp>
        <p:nvSpPr>
          <p:cNvPr id="46" name="TextBox 45">
            <a:extLst>
              <a:ext uri="{FF2B5EF4-FFF2-40B4-BE49-F238E27FC236}">
                <a16:creationId xmlns:a16="http://schemas.microsoft.com/office/drawing/2014/main" id="{8DE45F53-48DF-ABE7-4AAA-EDEC56804CD0}"/>
              </a:ext>
            </a:extLst>
          </p:cNvPr>
          <p:cNvSpPr txBox="1"/>
          <p:nvPr/>
        </p:nvSpPr>
        <p:spPr>
          <a:xfrm>
            <a:off x="7501230" y="5196545"/>
            <a:ext cx="2771777" cy="379656"/>
          </a:xfrm>
          <a:prstGeom prst="rect">
            <a:avLst/>
          </a:prstGeom>
          <a:noFill/>
        </p:spPr>
        <p:txBody>
          <a:bodyPr wrap="square">
            <a:spAutoFit/>
          </a:bodyPr>
          <a:lstStyle/>
          <a:p>
            <a:r>
              <a:rPr lang="en-US" sz="1867" b="1" dirty="0">
                <a:solidFill>
                  <a:srgbClr val="002060"/>
                </a:solidFill>
              </a:rPr>
              <a:t>7 Grant Statements</a:t>
            </a:r>
            <a:endParaRPr lang="en-US" sz="1867" dirty="0">
              <a:solidFill>
                <a:srgbClr val="002060"/>
              </a:solidFill>
            </a:endParaRPr>
          </a:p>
        </p:txBody>
      </p:sp>
      <p:pic>
        <p:nvPicPr>
          <p:cNvPr id="51" name="Graphic 50" descr="Group of people with solid fill">
            <a:extLst>
              <a:ext uri="{FF2B5EF4-FFF2-40B4-BE49-F238E27FC236}">
                <a16:creationId xmlns:a16="http://schemas.microsoft.com/office/drawing/2014/main" id="{3A848983-623C-6F84-465B-9968BE2DAD02}"/>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374982" y="1347124"/>
            <a:ext cx="770389" cy="770389"/>
          </a:xfrm>
          <a:prstGeom prst="rect">
            <a:avLst/>
          </a:prstGeom>
        </p:spPr>
      </p:pic>
      <p:sp>
        <p:nvSpPr>
          <p:cNvPr id="53" name="TextBox 52">
            <a:extLst>
              <a:ext uri="{FF2B5EF4-FFF2-40B4-BE49-F238E27FC236}">
                <a16:creationId xmlns:a16="http://schemas.microsoft.com/office/drawing/2014/main" id="{B02A91A8-E43F-00C9-5FAF-969AE1DB300E}"/>
              </a:ext>
            </a:extLst>
          </p:cNvPr>
          <p:cNvSpPr txBox="1"/>
          <p:nvPr/>
        </p:nvSpPr>
        <p:spPr>
          <a:xfrm>
            <a:off x="7242634" y="2213834"/>
            <a:ext cx="1190723" cy="297454"/>
          </a:xfrm>
          <a:prstGeom prst="rect">
            <a:avLst/>
          </a:prstGeom>
          <a:noFill/>
        </p:spPr>
        <p:txBody>
          <a:bodyPr wrap="square" rtlCol="0">
            <a:spAutoFit/>
          </a:bodyPr>
          <a:lstStyle/>
          <a:p>
            <a:r>
              <a:rPr lang="en-US" sz="1333" dirty="0">
                <a:solidFill>
                  <a:srgbClr val="002060"/>
                </a:solidFill>
              </a:rPr>
              <a:t>One Grant</a:t>
            </a:r>
          </a:p>
        </p:txBody>
      </p:sp>
      <p:sp>
        <p:nvSpPr>
          <p:cNvPr id="54" name="TextBox 53">
            <a:extLst>
              <a:ext uri="{FF2B5EF4-FFF2-40B4-BE49-F238E27FC236}">
                <a16:creationId xmlns:a16="http://schemas.microsoft.com/office/drawing/2014/main" id="{39E565B5-FED6-012C-B17E-F1C20CAF19E6}"/>
              </a:ext>
            </a:extLst>
          </p:cNvPr>
          <p:cNvSpPr txBox="1"/>
          <p:nvPr/>
        </p:nvSpPr>
        <p:spPr>
          <a:xfrm>
            <a:off x="8810185" y="2192045"/>
            <a:ext cx="1979517" cy="297454"/>
          </a:xfrm>
          <a:prstGeom prst="rect">
            <a:avLst/>
          </a:prstGeom>
          <a:noFill/>
        </p:spPr>
        <p:txBody>
          <a:bodyPr wrap="square" rtlCol="0">
            <a:spAutoFit/>
          </a:bodyPr>
          <a:lstStyle/>
          <a:p>
            <a:r>
              <a:rPr lang="en-US" sz="1333" dirty="0">
                <a:solidFill>
                  <a:srgbClr val="002060"/>
                </a:solidFill>
              </a:rPr>
              <a:t>One Grant Statement</a:t>
            </a:r>
          </a:p>
        </p:txBody>
      </p:sp>
      <p:pic>
        <p:nvPicPr>
          <p:cNvPr id="56" name="Graphic 55" descr="Document with solid fill">
            <a:extLst>
              <a:ext uri="{FF2B5EF4-FFF2-40B4-BE49-F238E27FC236}">
                <a16:creationId xmlns:a16="http://schemas.microsoft.com/office/drawing/2014/main" id="{59D30C09-37BE-2129-7D63-B12BC029202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310852" y="1472009"/>
            <a:ext cx="542232" cy="542232"/>
          </a:xfrm>
          <a:prstGeom prst="rect">
            <a:avLst/>
          </a:prstGeom>
        </p:spPr>
      </p:pic>
      <p:pic>
        <p:nvPicPr>
          <p:cNvPr id="57" name="Graphic 56" descr="Arrow: Straight with solid fill">
            <a:extLst>
              <a:ext uri="{FF2B5EF4-FFF2-40B4-BE49-F238E27FC236}">
                <a16:creationId xmlns:a16="http://schemas.microsoft.com/office/drawing/2014/main" id="{B8B52300-7895-01B0-FA92-BB83FE83F3C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10800000">
            <a:off x="8433357" y="1583647"/>
            <a:ext cx="375085" cy="375085"/>
          </a:xfrm>
          <a:prstGeom prst="rect">
            <a:avLst/>
          </a:prstGeom>
        </p:spPr>
      </p:pic>
      <p:pic>
        <p:nvPicPr>
          <p:cNvPr id="58" name="Graphic 57" descr="Document with solid fill">
            <a:extLst>
              <a:ext uri="{FF2B5EF4-FFF2-40B4-BE49-F238E27FC236}">
                <a16:creationId xmlns:a16="http://schemas.microsoft.com/office/drawing/2014/main" id="{49D505D9-CC91-A4E9-1232-A5A2C21A786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235313" y="3504271"/>
            <a:ext cx="1057247" cy="1057247"/>
          </a:xfrm>
          <a:prstGeom prst="rect">
            <a:avLst/>
          </a:prstGeom>
        </p:spPr>
      </p:pic>
      <p:sp>
        <p:nvSpPr>
          <p:cNvPr id="59" name="TextBox 58">
            <a:extLst>
              <a:ext uri="{FF2B5EF4-FFF2-40B4-BE49-F238E27FC236}">
                <a16:creationId xmlns:a16="http://schemas.microsoft.com/office/drawing/2014/main" id="{13CAFA9A-851A-6D4A-FA86-ED44B34BF27B}"/>
              </a:ext>
            </a:extLst>
          </p:cNvPr>
          <p:cNvSpPr txBox="1"/>
          <p:nvPr/>
        </p:nvSpPr>
        <p:spPr>
          <a:xfrm>
            <a:off x="3902447" y="5140247"/>
            <a:ext cx="1860728" cy="379656"/>
          </a:xfrm>
          <a:prstGeom prst="rect">
            <a:avLst/>
          </a:prstGeom>
          <a:noFill/>
        </p:spPr>
        <p:txBody>
          <a:bodyPr wrap="square">
            <a:spAutoFit/>
          </a:bodyPr>
          <a:lstStyle/>
          <a:p>
            <a:r>
              <a:rPr lang="en-US" sz="1867" b="1" dirty="0">
                <a:solidFill>
                  <a:srgbClr val="002060"/>
                </a:solidFill>
              </a:rPr>
              <a:t>1 PAC Statement</a:t>
            </a:r>
            <a:endParaRPr lang="en-US" sz="1867" dirty="0">
              <a:solidFill>
                <a:srgbClr val="002060"/>
              </a:solidFill>
            </a:endParaRPr>
          </a:p>
        </p:txBody>
      </p:sp>
      <p:sp>
        <p:nvSpPr>
          <p:cNvPr id="60" name="TextBox 59">
            <a:extLst>
              <a:ext uri="{FF2B5EF4-FFF2-40B4-BE49-F238E27FC236}">
                <a16:creationId xmlns:a16="http://schemas.microsoft.com/office/drawing/2014/main" id="{72C01D6A-3B24-2ED1-4E56-94BB8236DB59}"/>
              </a:ext>
            </a:extLst>
          </p:cNvPr>
          <p:cNvSpPr txBox="1"/>
          <p:nvPr/>
        </p:nvSpPr>
        <p:spPr>
          <a:xfrm>
            <a:off x="6461595" y="3909313"/>
            <a:ext cx="345787" cy="748988"/>
          </a:xfrm>
          <a:prstGeom prst="rect">
            <a:avLst/>
          </a:prstGeom>
          <a:noFill/>
        </p:spPr>
        <p:txBody>
          <a:bodyPr wrap="square">
            <a:spAutoFit/>
          </a:bodyPr>
          <a:lstStyle/>
          <a:p>
            <a:r>
              <a:rPr lang="en-US" sz="4267" b="1">
                <a:solidFill>
                  <a:srgbClr val="002060"/>
                </a:solidFill>
              </a:rPr>
              <a:t>+</a:t>
            </a:r>
            <a:endParaRPr lang="en-US" sz="4267">
              <a:solidFill>
                <a:srgbClr val="002060"/>
              </a:solidFill>
            </a:endParaRPr>
          </a:p>
        </p:txBody>
      </p:sp>
      <p:sp>
        <p:nvSpPr>
          <p:cNvPr id="61" name="TextBox 60">
            <a:extLst>
              <a:ext uri="{FF2B5EF4-FFF2-40B4-BE49-F238E27FC236}">
                <a16:creationId xmlns:a16="http://schemas.microsoft.com/office/drawing/2014/main" id="{53C4A21B-8E92-0D82-076B-7362438B971C}"/>
              </a:ext>
            </a:extLst>
          </p:cNvPr>
          <p:cNvSpPr txBox="1"/>
          <p:nvPr/>
        </p:nvSpPr>
        <p:spPr>
          <a:xfrm>
            <a:off x="4549883" y="6131280"/>
            <a:ext cx="345787" cy="748988"/>
          </a:xfrm>
          <a:prstGeom prst="rect">
            <a:avLst/>
          </a:prstGeom>
          <a:noFill/>
        </p:spPr>
        <p:txBody>
          <a:bodyPr wrap="square">
            <a:spAutoFit/>
          </a:bodyPr>
          <a:lstStyle/>
          <a:p>
            <a:r>
              <a:rPr lang="en-US" sz="4267" b="1">
                <a:solidFill>
                  <a:srgbClr val="002060"/>
                </a:solidFill>
              </a:rPr>
              <a:t>=</a:t>
            </a:r>
            <a:endParaRPr lang="en-US" sz="4267">
              <a:solidFill>
                <a:srgbClr val="002060"/>
              </a:solidFill>
            </a:endParaRPr>
          </a:p>
        </p:txBody>
      </p:sp>
      <p:sp>
        <p:nvSpPr>
          <p:cNvPr id="62" name="TextBox 61">
            <a:extLst>
              <a:ext uri="{FF2B5EF4-FFF2-40B4-BE49-F238E27FC236}">
                <a16:creationId xmlns:a16="http://schemas.microsoft.com/office/drawing/2014/main" id="{2007EA61-1319-A23D-B586-FC7578FB38CD}"/>
              </a:ext>
            </a:extLst>
          </p:cNvPr>
          <p:cNvSpPr txBox="1"/>
          <p:nvPr/>
        </p:nvSpPr>
        <p:spPr>
          <a:xfrm>
            <a:off x="4802180" y="6274909"/>
            <a:ext cx="4810224" cy="461665"/>
          </a:xfrm>
          <a:prstGeom prst="rect">
            <a:avLst/>
          </a:prstGeom>
          <a:noFill/>
        </p:spPr>
        <p:txBody>
          <a:bodyPr wrap="square">
            <a:spAutoFit/>
          </a:bodyPr>
          <a:lstStyle/>
          <a:p>
            <a:pPr algn="ctr"/>
            <a:r>
              <a:rPr lang="en-US" sz="2400" b="1" dirty="0">
                <a:solidFill>
                  <a:srgbClr val="002060"/>
                </a:solidFill>
              </a:rPr>
              <a:t>8 Total Certification Statements</a:t>
            </a:r>
            <a:endParaRPr lang="en-US" sz="2400" dirty="0">
              <a:solidFill>
                <a:srgbClr val="002060"/>
              </a:solidFill>
            </a:endParaRPr>
          </a:p>
        </p:txBody>
      </p:sp>
      <p:sp>
        <p:nvSpPr>
          <p:cNvPr id="33" name="TextBox 32">
            <a:extLst>
              <a:ext uri="{FF2B5EF4-FFF2-40B4-BE49-F238E27FC236}">
                <a16:creationId xmlns:a16="http://schemas.microsoft.com/office/drawing/2014/main" id="{308985CC-77A6-E6B5-9430-DC740898DEA3}"/>
              </a:ext>
            </a:extLst>
          </p:cNvPr>
          <p:cNvSpPr txBox="1"/>
          <p:nvPr/>
        </p:nvSpPr>
        <p:spPr>
          <a:xfrm>
            <a:off x="400266" y="1483059"/>
            <a:ext cx="2037329" cy="1077218"/>
          </a:xfrm>
          <a:prstGeom prst="rect">
            <a:avLst/>
          </a:prstGeom>
          <a:noFill/>
          <a:ln>
            <a:solidFill>
              <a:srgbClr val="000000"/>
            </a:solidFill>
          </a:ln>
        </p:spPr>
        <p:txBody>
          <a:bodyPr wrap="square">
            <a:spAutoFit/>
          </a:bodyPr>
          <a:lstStyle/>
          <a:p>
            <a:r>
              <a:rPr lang="en-US" sz="1600" dirty="0">
                <a:solidFill>
                  <a:srgbClr val="002060"/>
                </a:solidFill>
              </a:rPr>
              <a:t>7 Grants staffed by:</a:t>
            </a:r>
          </a:p>
          <a:p>
            <a:pPr marL="230712" lvl="1" indent="-230712">
              <a:buFont typeface="Arial" panose="020B0604020202020204" pitchFamily="34" charset="0"/>
              <a:buChar char="•"/>
            </a:pPr>
            <a:r>
              <a:rPr lang="en-US" sz="1600" dirty="0">
                <a:solidFill>
                  <a:srgbClr val="002060"/>
                </a:solidFill>
              </a:rPr>
              <a:t>PI (Self)</a:t>
            </a:r>
          </a:p>
          <a:p>
            <a:pPr marL="230712" lvl="1" indent="-230712">
              <a:buFont typeface="Arial" panose="020B0604020202020204" pitchFamily="34" charset="0"/>
              <a:buChar char="•"/>
            </a:pPr>
            <a:r>
              <a:rPr lang="en-US" sz="1600" dirty="0">
                <a:solidFill>
                  <a:srgbClr val="002060"/>
                </a:solidFill>
              </a:rPr>
              <a:t>15 Grad students</a:t>
            </a:r>
          </a:p>
          <a:p>
            <a:pPr marL="230712" lvl="1" indent="-230712">
              <a:buFont typeface="Arial" panose="020B0604020202020204" pitchFamily="34" charset="0"/>
              <a:buChar char="•"/>
            </a:pPr>
            <a:r>
              <a:rPr lang="en-US" sz="1600" dirty="0">
                <a:solidFill>
                  <a:srgbClr val="002060"/>
                </a:solidFill>
              </a:rPr>
              <a:t>3 Staff</a:t>
            </a:r>
          </a:p>
        </p:txBody>
      </p:sp>
      <p:sp>
        <p:nvSpPr>
          <p:cNvPr id="35" name="TextBox 34">
            <a:extLst>
              <a:ext uri="{FF2B5EF4-FFF2-40B4-BE49-F238E27FC236}">
                <a16:creationId xmlns:a16="http://schemas.microsoft.com/office/drawing/2014/main" id="{2291ECE5-9138-AAA2-E76E-39D8FF83E476}"/>
              </a:ext>
            </a:extLst>
          </p:cNvPr>
          <p:cNvSpPr txBox="1">
            <a:spLocks noChangeAspect="1"/>
          </p:cNvSpPr>
          <p:nvPr/>
        </p:nvSpPr>
        <p:spPr>
          <a:xfrm>
            <a:off x="294886" y="1102677"/>
            <a:ext cx="1430213" cy="369332"/>
          </a:xfrm>
          <a:prstGeom prst="rect">
            <a:avLst/>
          </a:prstGeom>
          <a:noFill/>
        </p:spPr>
        <p:txBody>
          <a:bodyPr wrap="square" lIns="121920" tIns="60960" rIns="121920" bIns="60960" rtlCol="0" anchor="t">
            <a:spAutoFit/>
          </a:bodyPr>
          <a:lstStyle/>
          <a:p>
            <a:r>
              <a:rPr lang="en-US" sz="1600" b="1" i="1">
                <a:solidFill>
                  <a:srgbClr val="002060"/>
                </a:solidFill>
              </a:rPr>
              <a:t>Example:</a:t>
            </a:r>
            <a:endParaRPr lang="en-US" sz="1600" b="1" i="1">
              <a:solidFill>
                <a:srgbClr val="002060"/>
              </a:solidFill>
              <a:cs typeface="Calibri"/>
            </a:endParaRPr>
          </a:p>
        </p:txBody>
      </p:sp>
    </p:spTree>
    <p:extLst>
      <p:ext uri="{BB962C8B-B14F-4D97-AF65-F5344CB8AC3E}">
        <p14:creationId xmlns:p14="http://schemas.microsoft.com/office/powerpoint/2010/main" val="1479064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04EE4-7A1B-3B6E-53FE-0FC4507580FB}"/>
              </a:ext>
            </a:extLst>
          </p:cNvPr>
          <p:cNvSpPr>
            <a:spLocks noGrp="1"/>
          </p:cNvSpPr>
          <p:nvPr>
            <p:ph type="title"/>
          </p:nvPr>
        </p:nvSpPr>
        <p:spPr>
          <a:xfrm>
            <a:off x="637904" y="328384"/>
            <a:ext cx="10813868" cy="610235"/>
          </a:xfrm>
        </p:spPr>
        <p:txBody>
          <a:bodyPr>
            <a:noAutofit/>
          </a:bodyPr>
          <a:lstStyle/>
          <a:p>
            <a:r>
              <a:rPr lang="en-US" sz="3600" b="1" dirty="0">
                <a:solidFill>
                  <a:srgbClr val="002060"/>
                </a:solidFill>
              </a:rPr>
              <a:t>Email Notifications</a:t>
            </a:r>
          </a:p>
        </p:txBody>
      </p:sp>
      <p:sp>
        <p:nvSpPr>
          <p:cNvPr id="8" name="Content Placeholder 7">
            <a:extLst>
              <a:ext uri="{FF2B5EF4-FFF2-40B4-BE49-F238E27FC236}">
                <a16:creationId xmlns:a16="http://schemas.microsoft.com/office/drawing/2014/main" id="{4A9E71C2-1DC1-8E7D-8DE1-A0DAF0423584}"/>
              </a:ext>
            </a:extLst>
          </p:cNvPr>
          <p:cNvSpPr>
            <a:spLocks noGrp="1"/>
          </p:cNvSpPr>
          <p:nvPr>
            <p:ph idx="1"/>
          </p:nvPr>
        </p:nvSpPr>
        <p:spPr>
          <a:xfrm>
            <a:off x="637903" y="1253330"/>
            <a:ext cx="7704908" cy="5275015"/>
          </a:xfrm>
        </p:spPr>
        <p:txBody>
          <a:bodyPr>
            <a:normAutofit/>
          </a:bodyPr>
          <a:lstStyle/>
          <a:p>
            <a:pPr marL="0" indent="0">
              <a:spcBef>
                <a:spcPts val="600"/>
              </a:spcBef>
              <a:buNone/>
            </a:pPr>
            <a:r>
              <a:rPr lang="en-US" dirty="0">
                <a:solidFill>
                  <a:srgbClr val="002060"/>
                </a:solidFill>
              </a:rPr>
              <a:t>Certifiers will be notified:</a:t>
            </a:r>
          </a:p>
          <a:p>
            <a:pPr>
              <a:spcBef>
                <a:spcPts val="600"/>
              </a:spcBef>
            </a:pPr>
            <a:r>
              <a:rPr lang="en-US" dirty="0">
                <a:solidFill>
                  <a:srgbClr val="002060"/>
                </a:solidFill>
              </a:rPr>
              <a:t>When the Certification Period Opens (or when the PRC/Grant Managers have completed the Pre-Review)</a:t>
            </a:r>
          </a:p>
          <a:p>
            <a:pPr>
              <a:spcBef>
                <a:spcPts val="600"/>
              </a:spcBef>
            </a:pPr>
            <a:r>
              <a:rPr lang="en-US" dirty="0">
                <a:solidFill>
                  <a:srgbClr val="002060"/>
                </a:solidFill>
              </a:rPr>
              <a:t>System Generated Reminder Emails will be sent to certifiers</a:t>
            </a:r>
          </a:p>
          <a:p>
            <a:pPr marL="971550" lvl="1" indent="-514350">
              <a:buAutoNum type="arabicParenR"/>
            </a:pPr>
            <a:endParaRPr lang="en-US" dirty="0">
              <a:solidFill>
                <a:srgbClr val="002060"/>
              </a:solidFill>
            </a:endParaRPr>
          </a:p>
        </p:txBody>
      </p:sp>
      <p:pic>
        <p:nvPicPr>
          <p:cNvPr id="10" name="Graphic 9" descr="Open envelope with solid fill">
            <a:extLst>
              <a:ext uri="{FF2B5EF4-FFF2-40B4-BE49-F238E27FC236}">
                <a16:creationId xmlns:a16="http://schemas.microsoft.com/office/drawing/2014/main" id="{BF01BED9-B888-0E99-DB5D-8210DD5E6D1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148354" y="1434033"/>
            <a:ext cx="2529840" cy="2529840"/>
          </a:xfrm>
          <a:prstGeom prst="rect">
            <a:avLst/>
          </a:prstGeom>
        </p:spPr>
      </p:pic>
    </p:spTree>
    <p:extLst>
      <p:ext uri="{BB962C8B-B14F-4D97-AF65-F5344CB8AC3E}">
        <p14:creationId xmlns:p14="http://schemas.microsoft.com/office/powerpoint/2010/main" val="965920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04EE4-7A1B-3B6E-53FE-0FC4507580FB}"/>
              </a:ext>
            </a:extLst>
          </p:cNvPr>
          <p:cNvSpPr>
            <a:spLocks noGrp="1"/>
          </p:cNvSpPr>
          <p:nvPr>
            <p:ph type="title"/>
          </p:nvPr>
        </p:nvSpPr>
        <p:spPr>
          <a:xfrm>
            <a:off x="524692" y="329654"/>
            <a:ext cx="11510555" cy="610235"/>
          </a:xfrm>
        </p:spPr>
        <p:txBody>
          <a:bodyPr>
            <a:noAutofit/>
          </a:bodyPr>
          <a:lstStyle/>
          <a:p>
            <a:r>
              <a:rPr lang="en-US" sz="3600" b="1" dirty="0">
                <a:solidFill>
                  <a:srgbClr val="002060"/>
                </a:solidFill>
              </a:rPr>
              <a:t>Example Notification - Statements are Ready for Certification</a:t>
            </a:r>
          </a:p>
        </p:txBody>
      </p:sp>
      <p:sp>
        <p:nvSpPr>
          <p:cNvPr id="3" name="Content Placeholder 2">
            <a:extLst>
              <a:ext uri="{FF2B5EF4-FFF2-40B4-BE49-F238E27FC236}">
                <a16:creationId xmlns:a16="http://schemas.microsoft.com/office/drawing/2014/main" id="{91F6750A-8A38-3B66-FB13-53E18CFF9B17}"/>
              </a:ext>
            </a:extLst>
          </p:cNvPr>
          <p:cNvSpPr>
            <a:spLocks noGrp="1"/>
          </p:cNvSpPr>
          <p:nvPr>
            <p:ph idx="1"/>
          </p:nvPr>
        </p:nvSpPr>
        <p:spPr>
          <a:xfrm>
            <a:off x="524692" y="1915888"/>
            <a:ext cx="5005251" cy="4180112"/>
          </a:xfrm>
          <a:ln>
            <a:solidFill>
              <a:schemeClr val="tx1"/>
            </a:solidFill>
          </a:ln>
        </p:spPr>
        <p:txBody>
          <a:bodyPr>
            <a:noAutofit/>
          </a:bodyPr>
          <a:lstStyle/>
          <a:p>
            <a:pPr marL="0" marR="0" indent="0">
              <a:spcBef>
                <a:spcPts val="0"/>
              </a:spcBef>
              <a:spcAft>
                <a:spcPts val="0"/>
              </a:spcAft>
              <a:buNone/>
            </a:pPr>
            <a:r>
              <a:rPr lang="en-US" sz="14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From</a:t>
            </a:r>
            <a:r>
              <a:rPr lang="en-US"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u="sng"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osp-postawardcompliance-request@virginia.edu</a:t>
            </a:r>
            <a:endParaRPr lang="en-US"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14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To</a:t>
            </a:r>
            <a:r>
              <a:rPr lang="en-US"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PAC Statement Certifiers</a:t>
            </a:r>
          </a:p>
          <a:p>
            <a:pPr marL="0" marR="0" indent="0">
              <a:spcBef>
                <a:spcPts val="0"/>
              </a:spcBef>
              <a:spcAft>
                <a:spcPts val="0"/>
              </a:spcAft>
              <a:buNone/>
            </a:pPr>
            <a:r>
              <a:rPr lang="en-US"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14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Subject</a:t>
            </a:r>
            <a:r>
              <a:rPr lang="en-US"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PAC Statement is Ready for certification</a:t>
            </a:r>
          </a:p>
          <a:p>
            <a:pPr marL="0" marR="0" indent="0">
              <a:spcBef>
                <a:spcPts val="0"/>
              </a:spcBef>
              <a:spcAft>
                <a:spcPts val="0"/>
              </a:spcAft>
              <a:buNone/>
            </a:pPr>
            <a:r>
              <a:rPr lang="en-US"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Your PAC Statement is now available for review and certification in the online Payroll Allocation Confirmation System. PAC statements must be completed to by the due date listed on the PAC Statement. To certify:</a:t>
            </a:r>
          </a:p>
          <a:p>
            <a:pPr marL="0" marR="0" indent="0">
              <a:spcBef>
                <a:spcPts val="0"/>
              </a:spcBef>
              <a:spcAft>
                <a:spcPts val="0"/>
              </a:spcAft>
              <a:buNone/>
            </a:pPr>
            <a:endParaRPr lang="en-US"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rabicPeriod"/>
            </a:pPr>
            <a:r>
              <a:rPr lang="en-US"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Log into the PAC system using this </a:t>
            </a:r>
            <a:r>
              <a:rPr lang="en-US" sz="1400" u="sng"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link</a:t>
            </a:r>
            <a:r>
              <a:rPr lang="en-US"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a:t>
            </a:r>
          </a:p>
          <a:p>
            <a:pPr marL="342900" indent="-342900">
              <a:spcBef>
                <a:spcPts val="0"/>
              </a:spcBef>
              <a:buFont typeface="+mj-lt"/>
              <a:buAutoNum type="arabicPeriod"/>
            </a:pPr>
            <a:r>
              <a:rPr lang="en-US"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If you are working from the office or logged into VPN, the link will take yo</a:t>
            </a:r>
            <a:r>
              <a:rPr lang="en-US" sz="1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u by </a:t>
            </a:r>
            <a:r>
              <a:rPr lang="en-US"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SSO into the Huron PAC System where you will find a worklist of the statements that are ready for certification.</a:t>
            </a:r>
          </a:p>
          <a:p>
            <a:pPr marL="342900" indent="-342900">
              <a:spcBef>
                <a:spcPts val="0"/>
              </a:spcBef>
              <a:buFont typeface="+mj-lt"/>
              <a:buAutoNum type="arabicPeriod"/>
            </a:pPr>
            <a:r>
              <a:rPr lang="en-US"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Please work with your Payroll Reporting Coordinator (PRC) if you are unsure if your statement is ready for certification, you receive errors when trying to complete, or if your PAC Statement is on hold.</a:t>
            </a:r>
          </a:p>
          <a:p>
            <a:pPr marL="0" indent="0">
              <a:buNone/>
            </a:pPr>
            <a:endParaRPr lang="en-US" sz="1400" dirty="0">
              <a:solidFill>
                <a:srgbClr val="002060"/>
              </a:solidFill>
            </a:endParaRPr>
          </a:p>
        </p:txBody>
      </p:sp>
      <p:sp>
        <p:nvSpPr>
          <p:cNvPr id="4" name="Content Placeholder 2">
            <a:extLst>
              <a:ext uri="{FF2B5EF4-FFF2-40B4-BE49-F238E27FC236}">
                <a16:creationId xmlns:a16="http://schemas.microsoft.com/office/drawing/2014/main" id="{8B7A863C-975C-5B37-16AB-5B7287369B0B}"/>
              </a:ext>
            </a:extLst>
          </p:cNvPr>
          <p:cNvSpPr txBox="1">
            <a:spLocks/>
          </p:cNvSpPr>
          <p:nvPr/>
        </p:nvSpPr>
        <p:spPr>
          <a:xfrm>
            <a:off x="6662056" y="1915889"/>
            <a:ext cx="5005252" cy="4249780"/>
          </a:xfrm>
          <a:prstGeom prst="rect">
            <a:avLst/>
          </a:prstGeom>
          <a:ln>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4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From</a:t>
            </a:r>
            <a:r>
              <a:rPr lang="en-US" sz="1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r>
              <a:rPr lang="en-US" sz="1400" u="sng" dirty="0">
                <a:solidFill>
                  <a:srgbClr val="002060"/>
                </a:solidFill>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osp-postawardcompliance-request@virginia.edu</a:t>
            </a:r>
            <a:endParaRPr lang="en-US" sz="14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Font typeface="Arial" panose="020B0604020202020204" pitchFamily="34" charset="0"/>
              <a:buNone/>
            </a:pPr>
            <a:r>
              <a:rPr lang="en-US" sz="14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To</a:t>
            </a:r>
            <a:r>
              <a:rPr lang="en-US" sz="1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Grant Statement Certifiers</a:t>
            </a:r>
          </a:p>
          <a:p>
            <a:pPr marL="0" indent="0">
              <a:spcBef>
                <a:spcPts val="0"/>
              </a:spcBef>
              <a:buFont typeface="Arial" panose="020B0604020202020204" pitchFamily="34" charset="0"/>
              <a:buNone/>
            </a:pPr>
            <a:r>
              <a:rPr lang="en-US" sz="1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p>
          <a:p>
            <a:pPr marL="0" indent="0">
              <a:spcBef>
                <a:spcPts val="0"/>
              </a:spcBef>
              <a:buFont typeface="Arial" panose="020B0604020202020204" pitchFamily="34" charset="0"/>
              <a:buNone/>
            </a:pPr>
            <a:r>
              <a:rPr lang="en-US" sz="1400"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Subject</a:t>
            </a:r>
            <a:r>
              <a:rPr lang="en-US" sz="1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PAC Statement is Ready for certification</a:t>
            </a:r>
          </a:p>
          <a:p>
            <a:pPr marL="0" indent="0">
              <a:spcBef>
                <a:spcPts val="0"/>
              </a:spcBef>
              <a:buFont typeface="Arial" panose="020B0604020202020204" pitchFamily="34" charset="0"/>
              <a:buNone/>
            </a:pPr>
            <a:r>
              <a:rPr lang="en-US" sz="1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 </a:t>
            </a:r>
          </a:p>
          <a:p>
            <a:pPr marL="0" indent="0">
              <a:spcBef>
                <a:spcPts val="0"/>
              </a:spcBef>
              <a:buFont typeface="Arial" panose="020B0604020202020204" pitchFamily="34" charset="0"/>
              <a:buNone/>
            </a:pPr>
            <a:r>
              <a:rPr lang="en-US" sz="1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Your Grant Statement(s) are now available for review and certification in the online Payroll Allocation Confirmation System. Grant statements must be completed by the due date listed on the Grant Statement. To certify:</a:t>
            </a:r>
          </a:p>
          <a:p>
            <a:pPr marL="0" indent="0">
              <a:spcBef>
                <a:spcPts val="0"/>
              </a:spcBef>
              <a:buFont typeface="Arial" panose="020B0604020202020204" pitchFamily="34" charset="0"/>
              <a:buNone/>
            </a:pPr>
            <a:endParaRPr lang="en-US" sz="14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spcBef>
                <a:spcPts val="0"/>
              </a:spcBef>
              <a:buFont typeface="+mj-lt"/>
              <a:buAutoNum type="arabicPeriod"/>
            </a:pPr>
            <a:r>
              <a:rPr lang="en-US" sz="1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Log into the PAC system using this </a:t>
            </a:r>
            <a:r>
              <a:rPr lang="en-US" sz="1400" u="sng" dirty="0">
                <a:solidFill>
                  <a:srgbClr val="002060"/>
                </a:solidFill>
                <a:latin typeface="Calibri" panose="020F0502020204030204" pitchFamily="34" charset="0"/>
                <a:ea typeface="Calibri" panose="020F0502020204030204" pitchFamily="34" charset="0"/>
                <a:cs typeface="Times New Roman" panose="02020603050405020304" pitchFamily="18" charset="0"/>
              </a:rPr>
              <a:t>link</a:t>
            </a:r>
            <a:r>
              <a:rPr lang="en-US" sz="1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a:t>
            </a:r>
          </a:p>
          <a:p>
            <a:pPr marL="342900" indent="-342900">
              <a:spcBef>
                <a:spcPts val="0"/>
              </a:spcBef>
              <a:buFont typeface="+mj-lt"/>
              <a:buAutoNum type="arabicPeriod"/>
            </a:pPr>
            <a:r>
              <a:rPr lang="en-US"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If you are working from the office or logged into VPN, the link will take yo</a:t>
            </a:r>
            <a:r>
              <a:rPr lang="en-US" sz="1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u by </a:t>
            </a:r>
            <a:r>
              <a:rPr lang="en-US"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SSO into the Huron PAC System where you will find a worklist of the statements that are ready for certification.</a:t>
            </a:r>
          </a:p>
          <a:p>
            <a:pPr marL="342900" indent="-342900">
              <a:spcBef>
                <a:spcPts val="0"/>
              </a:spcBef>
              <a:buFont typeface="+mj-lt"/>
              <a:buAutoNum type="arabicPeriod"/>
            </a:pPr>
            <a:r>
              <a:rPr lang="en-US" sz="1400" dirty="0">
                <a:solidFill>
                  <a:srgbClr val="002060"/>
                </a:solidFill>
                <a:latin typeface="Calibri" panose="020F0502020204030204" pitchFamily="34" charset="0"/>
                <a:ea typeface="Calibri" panose="020F0502020204030204" pitchFamily="34" charset="0"/>
                <a:cs typeface="Times New Roman" panose="02020603050405020304" pitchFamily="18" charset="0"/>
              </a:rPr>
              <a:t>Please work with your Payroll Reporting Coordinator (PRC) and/or Grant Manager if you are unsure if your statement is ready for certification, you receive errors when trying to complete, or if your Grant Statement is on hold.</a:t>
            </a:r>
          </a:p>
          <a:p>
            <a:pPr marL="342900" indent="-342900">
              <a:spcBef>
                <a:spcPts val="0"/>
              </a:spcBef>
              <a:buFont typeface="+mj-lt"/>
              <a:buAutoNum type="arabicPeriod"/>
            </a:pPr>
            <a:endParaRPr lang="en-US" sz="14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14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n-US" sz="1400" dirty="0">
              <a:solidFill>
                <a:srgbClr val="002060"/>
              </a:solidFill>
            </a:endParaRPr>
          </a:p>
        </p:txBody>
      </p:sp>
      <p:sp>
        <p:nvSpPr>
          <p:cNvPr id="5" name="Title 1">
            <a:extLst>
              <a:ext uri="{FF2B5EF4-FFF2-40B4-BE49-F238E27FC236}">
                <a16:creationId xmlns:a16="http://schemas.microsoft.com/office/drawing/2014/main" id="{032EF95F-E090-313D-0F79-73610D317DC1}"/>
              </a:ext>
            </a:extLst>
          </p:cNvPr>
          <p:cNvSpPr txBox="1">
            <a:spLocks/>
          </p:cNvSpPr>
          <p:nvPr/>
        </p:nvSpPr>
        <p:spPr>
          <a:xfrm>
            <a:off x="524692" y="1153252"/>
            <a:ext cx="5005251" cy="610235"/>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u="sng" dirty="0">
                <a:solidFill>
                  <a:srgbClr val="002060"/>
                </a:solidFill>
              </a:rPr>
              <a:t>PAC Statement Notification</a:t>
            </a:r>
          </a:p>
        </p:txBody>
      </p:sp>
      <p:sp>
        <p:nvSpPr>
          <p:cNvPr id="6" name="Title 1">
            <a:extLst>
              <a:ext uri="{FF2B5EF4-FFF2-40B4-BE49-F238E27FC236}">
                <a16:creationId xmlns:a16="http://schemas.microsoft.com/office/drawing/2014/main" id="{16901A57-E0F0-7E24-C4C8-39A0BA49905E}"/>
              </a:ext>
            </a:extLst>
          </p:cNvPr>
          <p:cNvSpPr txBox="1">
            <a:spLocks/>
          </p:cNvSpPr>
          <p:nvPr/>
        </p:nvSpPr>
        <p:spPr>
          <a:xfrm>
            <a:off x="6598921" y="1153251"/>
            <a:ext cx="5005251" cy="610235"/>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u="sng" dirty="0">
                <a:solidFill>
                  <a:srgbClr val="002060"/>
                </a:solidFill>
              </a:rPr>
              <a:t>Grant Statement Notification</a:t>
            </a:r>
          </a:p>
        </p:txBody>
      </p:sp>
    </p:spTree>
    <p:extLst>
      <p:ext uri="{BB962C8B-B14F-4D97-AF65-F5344CB8AC3E}">
        <p14:creationId xmlns:p14="http://schemas.microsoft.com/office/powerpoint/2010/main" val="1587980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a:extLst>
              <a:ext uri="{FF2B5EF4-FFF2-40B4-BE49-F238E27FC236}">
                <a16:creationId xmlns:a16="http://schemas.microsoft.com/office/drawing/2014/main" id="{82B31E01-B12B-1339-1823-EDEE04A86905}"/>
              </a:ext>
            </a:extLst>
          </p:cNvPr>
          <p:cNvSpPr>
            <a:spLocks noGrp="1"/>
          </p:cNvSpPr>
          <p:nvPr>
            <p:ph type="sldNum" sz="quarter" idx="12"/>
          </p:nvPr>
        </p:nvSpPr>
        <p:spPr>
          <a:xfrm>
            <a:off x="6857445" y="4727266"/>
            <a:ext cx="2491611" cy="363001"/>
          </a:xfrm>
        </p:spPr>
        <p:txBody>
          <a:bodyPr/>
          <a:lstStyle/>
          <a:p>
            <a:fld id="{BAB7E172-0EFC-B546-892F-F4CF9E25E4BC}" type="slidenum">
              <a:rPr lang="en-US" dirty="0" smtClean="0">
                <a:solidFill>
                  <a:srgbClr val="002060"/>
                </a:solidFill>
              </a:rPr>
              <a:pPr/>
              <a:t>8</a:t>
            </a:fld>
            <a:endParaRPr lang="en-US">
              <a:solidFill>
                <a:srgbClr val="002060"/>
              </a:solidFill>
            </a:endParaRPr>
          </a:p>
        </p:txBody>
      </p:sp>
      <p:sp>
        <p:nvSpPr>
          <p:cNvPr id="5" name="TextBox 4">
            <a:extLst>
              <a:ext uri="{FF2B5EF4-FFF2-40B4-BE49-F238E27FC236}">
                <a16:creationId xmlns:a16="http://schemas.microsoft.com/office/drawing/2014/main" id="{C5BEAB4E-D0D7-30A4-66AE-83D145F5952F}"/>
              </a:ext>
            </a:extLst>
          </p:cNvPr>
          <p:cNvSpPr txBox="1"/>
          <p:nvPr/>
        </p:nvSpPr>
        <p:spPr>
          <a:xfrm>
            <a:off x="262498" y="1153495"/>
            <a:ext cx="10184420" cy="738664"/>
          </a:xfrm>
          <a:prstGeom prst="rect">
            <a:avLst/>
          </a:prstGeom>
          <a:noFill/>
          <a:ln>
            <a:noFill/>
          </a:ln>
        </p:spPr>
        <p:txBody>
          <a:bodyPr wrap="square" rtlCol="0">
            <a:spAutoFit/>
          </a:bodyPr>
          <a:lstStyle/>
          <a:p>
            <a:pPr marL="285750" marR="0" lvl="0" indent="-285750" defTabSz="457200" eaLnBrk="1" fontAlgn="auto" latinLnBrk="0" hangingPunct="1">
              <a:lnSpc>
                <a:spcPct val="100000"/>
              </a:lnSpc>
              <a:spcBef>
                <a:spcPts val="0"/>
              </a:spcBef>
              <a:spcAft>
                <a:spcPts val="0"/>
              </a:spcAft>
              <a:buClr>
                <a:srgbClr val="69C5F4"/>
              </a:buClr>
              <a:buSzTx/>
              <a:buFont typeface="Arial" panose="020B0604020202020204" pitchFamily="34" charset="0"/>
              <a:buChar char="•"/>
              <a:tabLst/>
              <a:defRPr/>
            </a:pPr>
            <a:endParaRPr kumimoji="0" lang="en-US" sz="1400" b="0" i="0" u="none" strike="noStrike" kern="0" cap="none" spc="0" normalizeH="0" baseline="0" noProof="0">
              <a:ln>
                <a:noFill/>
              </a:ln>
              <a:solidFill>
                <a:srgbClr val="002060"/>
              </a:solidFill>
              <a:effectLst/>
              <a:uLnTx/>
              <a:uFillTx/>
              <a:latin typeface="Segoe UI" panose="020B0502040204020203" pitchFamily="34" charset="0"/>
              <a:cs typeface="Segoe UI" panose="020B0502040204020203" pitchFamily="34" charset="0"/>
            </a:endParaRPr>
          </a:p>
          <a:p>
            <a:pPr marL="285750" marR="0" lvl="0" indent="-285750" defTabSz="457200" eaLnBrk="1" fontAlgn="auto" latinLnBrk="0" hangingPunct="1">
              <a:lnSpc>
                <a:spcPct val="100000"/>
              </a:lnSpc>
              <a:spcBef>
                <a:spcPts val="0"/>
              </a:spcBef>
              <a:spcAft>
                <a:spcPts val="0"/>
              </a:spcAft>
              <a:buClr>
                <a:srgbClr val="69C5F4"/>
              </a:buClr>
              <a:buSzTx/>
              <a:buFont typeface="Arial" panose="020B0604020202020204" pitchFamily="34" charset="0"/>
              <a:buChar char="•"/>
              <a:tabLst/>
              <a:defRPr/>
            </a:pPr>
            <a:endParaRPr kumimoji="0" lang="en-US" sz="1400" b="0" i="0" u="none" strike="noStrike" kern="0" cap="none" spc="0" normalizeH="0" baseline="0" noProof="0">
              <a:ln>
                <a:noFill/>
              </a:ln>
              <a:solidFill>
                <a:srgbClr val="002060"/>
              </a:solidFill>
              <a:effectLst/>
              <a:uLnTx/>
              <a:uFillTx/>
              <a:latin typeface="Segoe UI" panose="020B0502040204020203" pitchFamily="34" charset="0"/>
              <a:cs typeface="Segoe UI" panose="020B0502040204020203" pitchFamily="34" charset="0"/>
            </a:endParaRPr>
          </a:p>
          <a:p>
            <a:pPr marL="285750" marR="0" lvl="0" indent="-285750" defTabSz="457200" eaLnBrk="1" fontAlgn="auto" latinLnBrk="0" hangingPunct="1">
              <a:lnSpc>
                <a:spcPct val="100000"/>
              </a:lnSpc>
              <a:spcBef>
                <a:spcPts val="0"/>
              </a:spcBef>
              <a:spcAft>
                <a:spcPts val="0"/>
              </a:spcAft>
              <a:buClr>
                <a:srgbClr val="69C5F4"/>
              </a:buClr>
              <a:buSzTx/>
              <a:buFont typeface="Arial" panose="020B0604020202020204" pitchFamily="34" charset="0"/>
              <a:buChar char="•"/>
              <a:tabLst/>
              <a:defRPr/>
            </a:pPr>
            <a:endParaRPr kumimoji="0" lang="en-US" sz="1400" b="0" i="0" u="none" strike="noStrike" kern="0" cap="none" spc="0" normalizeH="0" baseline="0" noProof="0">
              <a:ln>
                <a:noFill/>
              </a:ln>
              <a:solidFill>
                <a:srgbClr val="002060"/>
              </a:solidFill>
              <a:effectLst/>
              <a:uLnTx/>
              <a:uFillTx/>
              <a:latin typeface="Segoe UI" panose="020B0502040204020203" pitchFamily="34" charset="0"/>
              <a:cs typeface="Segoe UI" panose="020B0502040204020203" pitchFamily="34" charset="0"/>
            </a:endParaRPr>
          </a:p>
        </p:txBody>
      </p:sp>
      <p:sp>
        <p:nvSpPr>
          <p:cNvPr id="6" name="Content Placeholder 2">
            <a:extLst>
              <a:ext uri="{FF2B5EF4-FFF2-40B4-BE49-F238E27FC236}">
                <a16:creationId xmlns:a16="http://schemas.microsoft.com/office/drawing/2014/main" id="{185F6714-D55E-E30A-1D6C-658E4B13122F}"/>
              </a:ext>
            </a:extLst>
          </p:cNvPr>
          <p:cNvSpPr txBox="1">
            <a:spLocks/>
          </p:cNvSpPr>
          <p:nvPr/>
        </p:nvSpPr>
        <p:spPr>
          <a:xfrm>
            <a:off x="131249" y="650213"/>
            <a:ext cx="11929502" cy="5238596"/>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514350" indent="-17145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mn-lt"/>
                <a:ea typeface="+mn-ea"/>
                <a:cs typeface="+mn-cs"/>
              </a:defRPr>
            </a:lvl2pPr>
            <a:lvl3pPr marL="857250" indent="-171450" algn="l" defTabSz="914400" rtl="0" eaLnBrk="1" latinLnBrk="0" hangingPunct="1">
              <a:lnSpc>
                <a:spcPct val="90000"/>
              </a:lnSpc>
              <a:spcBef>
                <a:spcPts val="500"/>
              </a:spcBef>
              <a:buFont typeface="Courier New" panose="02070309020205020404" pitchFamily="49" charset="0"/>
              <a:buChar char="o"/>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543050" indent="-17145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defTabSz="457200">
              <a:lnSpc>
                <a:spcPct val="120000"/>
              </a:lnSpc>
              <a:spcBef>
                <a:spcPts val="0"/>
              </a:spcBef>
              <a:defRPr/>
            </a:pPr>
            <a:r>
              <a:rPr lang="en-US" sz="1300" dirty="0">
                <a:solidFill>
                  <a:srgbClr val="002060"/>
                </a:solidFill>
                <a:cs typeface="Segoe UI"/>
              </a:rPr>
              <a:t>The PAC Report displays sponsored Grants the employee was charged or cost shared to for the semi- annual period</a:t>
            </a:r>
            <a:r>
              <a:rPr lang="en-US" sz="1300" dirty="0">
                <a:solidFill>
                  <a:srgbClr val="002060"/>
                </a:solidFill>
              </a:rPr>
              <a:t> </a:t>
            </a:r>
            <a:r>
              <a:rPr lang="en-US" sz="1300" dirty="0">
                <a:solidFill>
                  <a:srgbClr val="002060"/>
                </a:solidFill>
                <a:cs typeface="Segoe UI"/>
              </a:rPr>
              <a:t>and is a 100% view of a PI/Co-PI/Faculty payroll using the formula:</a:t>
            </a:r>
          </a:p>
          <a:p>
            <a:pPr marL="285750" lvl="1" indent="0" defTabSz="457200">
              <a:lnSpc>
                <a:spcPct val="120000"/>
              </a:lnSpc>
              <a:spcBef>
                <a:spcPts val="0"/>
              </a:spcBef>
              <a:buNone/>
              <a:defRPr/>
            </a:pPr>
            <a:r>
              <a:rPr lang="en-US" sz="1400" b="1" dirty="0">
                <a:solidFill>
                  <a:srgbClr val="002060"/>
                </a:solidFill>
                <a:ea typeface="Calibri"/>
                <a:cs typeface="Segoe UI"/>
              </a:rPr>
              <a:t>			Computed Payroll =  Payroll  + Cost Share </a:t>
            </a:r>
            <a:endParaRPr lang="en-US" sz="1200" b="1" dirty="0">
              <a:solidFill>
                <a:srgbClr val="002060"/>
              </a:solidFill>
              <a:cs typeface="Segoe UI"/>
            </a:endParaRPr>
          </a:p>
          <a:p>
            <a:pPr marL="285750" indent="-285750" defTabSz="457200">
              <a:lnSpc>
                <a:spcPct val="120000"/>
              </a:lnSpc>
              <a:spcBef>
                <a:spcPts val="0"/>
              </a:spcBef>
              <a:defRPr/>
            </a:pPr>
            <a:r>
              <a:rPr lang="en-US" sz="1300" dirty="0">
                <a:solidFill>
                  <a:srgbClr val="002060"/>
                </a:solidFill>
                <a:cs typeface="Segoe UI" panose="020B0502040204020203" pitchFamily="34" charset="0"/>
              </a:rPr>
              <a:t>The total payroll is shown in dollars and t</a:t>
            </a:r>
            <a:r>
              <a:rPr lang="en-US" sz="1300" dirty="0">
                <a:solidFill>
                  <a:srgbClr val="002060"/>
                </a:solidFill>
                <a:cs typeface="Segoe UI"/>
              </a:rPr>
              <a:t>he total payroll percentage is shown for each Grant. This is based on the PI/Co-PI/Faculty total payroll for the semi-annual period.</a:t>
            </a:r>
          </a:p>
        </p:txBody>
      </p:sp>
      <p:sp>
        <p:nvSpPr>
          <p:cNvPr id="2" name="Title 3">
            <a:extLst>
              <a:ext uri="{FF2B5EF4-FFF2-40B4-BE49-F238E27FC236}">
                <a16:creationId xmlns:a16="http://schemas.microsoft.com/office/drawing/2014/main" id="{7D8381BB-F760-E1B7-AA8B-0277A33382B9}"/>
              </a:ext>
            </a:extLst>
          </p:cNvPr>
          <p:cNvSpPr>
            <a:spLocks noGrp="1"/>
          </p:cNvSpPr>
          <p:nvPr>
            <p:ph type="title"/>
          </p:nvPr>
        </p:nvSpPr>
        <p:spPr>
          <a:xfrm>
            <a:off x="913881" y="78334"/>
            <a:ext cx="10460624" cy="694023"/>
          </a:xfrm>
        </p:spPr>
        <p:txBody>
          <a:bodyPr>
            <a:normAutofit/>
          </a:bodyPr>
          <a:lstStyle/>
          <a:p>
            <a:pPr algn="ctr"/>
            <a:r>
              <a:rPr lang="en-US" sz="3600" dirty="0">
                <a:solidFill>
                  <a:srgbClr val="002060"/>
                </a:solidFill>
                <a:latin typeface="+mn-lt"/>
              </a:rPr>
              <a:t>Payroll Allocation Confirmation (PAC) Statement</a:t>
            </a:r>
          </a:p>
        </p:txBody>
      </p:sp>
      <p:pic>
        <p:nvPicPr>
          <p:cNvPr id="10" name="Picture 9">
            <a:extLst>
              <a:ext uri="{FF2B5EF4-FFF2-40B4-BE49-F238E27FC236}">
                <a16:creationId xmlns:a16="http://schemas.microsoft.com/office/drawing/2014/main" id="{09BED9AE-B04C-DAFB-F2EA-8A3AEDEDEAE2}"/>
              </a:ext>
            </a:extLst>
          </p:cNvPr>
          <p:cNvPicPr>
            <a:picLocks noChangeAspect="1"/>
          </p:cNvPicPr>
          <p:nvPr/>
        </p:nvPicPr>
        <p:blipFill rotWithShape="1">
          <a:blip r:embed="rId3"/>
          <a:srcRect r="2618"/>
          <a:stretch/>
        </p:blipFill>
        <p:spPr>
          <a:xfrm>
            <a:off x="867738" y="1725076"/>
            <a:ext cx="10552909" cy="4900085"/>
          </a:xfrm>
          <a:prstGeom prst="rect">
            <a:avLst/>
          </a:prstGeom>
          <a:ln>
            <a:solidFill>
              <a:schemeClr val="tx1"/>
            </a:solidFill>
          </a:ln>
        </p:spPr>
      </p:pic>
    </p:spTree>
    <p:extLst>
      <p:ext uri="{BB962C8B-B14F-4D97-AF65-F5344CB8AC3E}">
        <p14:creationId xmlns:p14="http://schemas.microsoft.com/office/powerpoint/2010/main" val="4288638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5BEAB4E-D0D7-30A4-66AE-83D145F5952F}"/>
              </a:ext>
            </a:extLst>
          </p:cNvPr>
          <p:cNvSpPr txBox="1"/>
          <p:nvPr/>
        </p:nvSpPr>
        <p:spPr>
          <a:xfrm>
            <a:off x="262498" y="1153495"/>
            <a:ext cx="10184420" cy="738664"/>
          </a:xfrm>
          <a:prstGeom prst="rect">
            <a:avLst/>
          </a:prstGeom>
          <a:noFill/>
          <a:ln>
            <a:noFill/>
          </a:ln>
        </p:spPr>
        <p:txBody>
          <a:bodyPr wrap="square" rtlCol="0">
            <a:spAutoFit/>
          </a:bodyPr>
          <a:lstStyle/>
          <a:p>
            <a:pPr marL="285750" marR="0" lvl="0" indent="-285750" defTabSz="457200" eaLnBrk="1" fontAlgn="auto" latinLnBrk="0" hangingPunct="1">
              <a:lnSpc>
                <a:spcPct val="100000"/>
              </a:lnSpc>
              <a:spcBef>
                <a:spcPts val="0"/>
              </a:spcBef>
              <a:spcAft>
                <a:spcPts val="0"/>
              </a:spcAft>
              <a:buClr>
                <a:srgbClr val="69C5F4"/>
              </a:buClr>
              <a:buSzTx/>
              <a:buFont typeface="Arial" panose="020B0604020202020204" pitchFamily="34" charset="0"/>
              <a:buChar char="•"/>
              <a:tabLst/>
              <a:defRPr/>
            </a:pPr>
            <a:endParaRPr kumimoji="0" lang="en-US" sz="1400" b="0" i="0" u="none" strike="noStrike" kern="0" cap="none" spc="0" normalizeH="0" baseline="0" noProof="0">
              <a:ln>
                <a:noFill/>
              </a:ln>
              <a:solidFill>
                <a:srgbClr val="002060"/>
              </a:solidFill>
              <a:effectLst/>
              <a:uLnTx/>
              <a:uFillTx/>
              <a:latin typeface="Segoe UI" panose="020B0502040204020203" pitchFamily="34" charset="0"/>
              <a:cs typeface="Segoe UI" panose="020B0502040204020203" pitchFamily="34" charset="0"/>
            </a:endParaRPr>
          </a:p>
          <a:p>
            <a:pPr marL="285750" marR="0" lvl="0" indent="-285750" defTabSz="457200" eaLnBrk="1" fontAlgn="auto" latinLnBrk="0" hangingPunct="1">
              <a:lnSpc>
                <a:spcPct val="100000"/>
              </a:lnSpc>
              <a:spcBef>
                <a:spcPts val="0"/>
              </a:spcBef>
              <a:spcAft>
                <a:spcPts val="0"/>
              </a:spcAft>
              <a:buClr>
                <a:srgbClr val="69C5F4"/>
              </a:buClr>
              <a:buSzTx/>
              <a:buFont typeface="Arial" panose="020B0604020202020204" pitchFamily="34" charset="0"/>
              <a:buChar char="•"/>
              <a:tabLst/>
              <a:defRPr/>
            </a:pPr>
            <a:endParaRPr kumimoji="0" lang="en-US" sz="1400" b="0" i="0" u="none" strike="noStrike" kern="0" cap="none" spc="0" normalizeH="0" baseline="0" noProof="0">
              <a:ln>
                <a:noFill/>
              </a:ln>
              <a:solidFill>
                <a:srgbClr val="002060"/>
              </a:solidFill>
              <a:effectLst/>
              <a:uLnTx/>
              <a:uFillTx/>
              <a:latin typeface="Segoe UI" panose="020B0502040204020203" pitchFamily="34" charset="0"/>
              <a:cs typeface="Segoe UI" panose="020B0502040204020203" pitchFamily="34" charset="0"/>
            </a:endParaRPr>
          </a:p>
          <a:p>
            <a:pPr marL="285750" marR="0" lvl="0" indent="-285750" defTabSz="457200" eaLnBrk="1" fontAlgn="auto" latinLnBrk="0" hangingPunct="1">
              <a:lnSpc>
                <a:spcPct val="100000"/>
              </a:lnSpc>
              <a:spcBef>
                <a:spcPts val="0"/>
              </a:spcBef>
              <a:spcAft>
                <a:spcPts val="0"/>
              </a:spcAft>
              <a:buClr>
                <a:srgbClr val="69C5F4"/>
              </a:buClr>
              <a:buSzTx/>
              <a:buFont typeface="Arial" panose="020B0604020202020204" pitchFamily="34" charset="0"/>
              <a:buChar char="•"/>
              <a:tabLst/>
              <a:defRPr/>
            </a:pPr>
            <a:endParaRPr kumimoji="0" lang="en-US" sz="1400" b="0" i="0" u="none" strike="noStrike" kern="0" cap="none" spc="0" normalizeH="0" baseline="0" noProof="0">
              <a:ln>
                <a:noFill/>
              </a:ln>
              <a:solidFill>
                <a:srgbClr val="002060"/>
              </a:solidFill>
              <a:effectLst/>
              <a:uLnTx/>
              <a:uFillTx/>
              <a:latin typeface="Segoe UI" panose="020B0502040204020203" pitchFamily="34" charset="0"/>
              <a:cs typeface="Segoe UI" panose="020B0502040204020203" pitchFamily="34" charset="0"/>
            </a:endParaRPr>
          </a:p>
        </p:txBody>
      </p:sp>
      <p:sp>
        <p:nvSpPr>
          <p:cNvPr id="6" name="Content Placeholder 2">
            <a:extLst>
              <a:ext uri="{FF2B5EF4-FFF2-40B4-BE49-F238E27FC236}">
                <a16:creationId xmlns:a16="http://schemas.microsoft.com/office/drawing/2014/main" id="{185F6714-D55E-E30A-1D6C-658E4B13122F}"/>
              </a:ext>
            </a:extLst>
          </p:cNvPr>
          <p:cNvSpPr txBox="1">
            <a:spLocks/>
          </p:cNvSpPr>
          <p:nvPr/>
        </p:nvSpPr>
        <p:spPr>
          <a:xfrm>
            <a:off x="355107" y="650213"/>
            <a:ext cx="11705644" cy="5238596"/>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514350" indent="-17145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mn-lt"/>
                <a:ea typeface="+mn-ea"/>
                <a:cs typeface="+mn-cs"/>
              </a:defRPr>
            </a:lvl2pPr>
            <a:lvl3pPr marL="857250" indent="-171450" algn="l" defTabSz="914400" rtl="0" eaLnBrk="1" latinLnBrk="0" hangingPunct="1">
              <a:lnSpc>
                <a:spcPct val="90000"/>
              </a:lnSpc>
              <a:spcBef>
                <a:spcPts val="500"/>
              </a:spcBef>
              <a:buFont typeface="Courier New" panose="02070309020205020404" pitchFamily="49" charset="0"/>
              <a:buChar char="o"/>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543050" indent="-17145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defTabSz="457200">
              <a:lnSpc>
                <a:spcPct val="120000"/>
              </a:lnSpc>
              <a:spcBef>
                <a:spcPts val="0"/>
              </a:spcBef>
              <a:defRPr/>
            </a:pPr>
            <a:r>
              <a:rPr lang="en-US" sz="1300" dirty="0">
                <a:solidFill>
                  <a:srgbClr val="002060"/>
                </a:solidFill>
                <a:cs typeface="Segoe UI"/>
              </a:rPr>
              <a:t>Medical Center Physicians are responsible for submitting Medical Center Related Activities using their PAC Statement (Section III on the UVA Employee Effort Report in effort@).</a:t>
            </a:r>
          </a:p>
          <a:p>
            <a:pPr marL="285750" indent="-285750" defTabSz="457200">
              <a:lnSpc>
                <a:spcPct val="120000"/>
              </a:lnSpc>
              <a:spcBef>
                <a:spcPts val="0"/>
              </a:spcBef>
              <a:defRPr/>
            </a:pPr>
            <a:r>
              <a:rPr lang="en-US" sz="1300" dirty="0">
                <a:solidFill>
                  <a:srgbClr val="002060"/>
                </a:solidFill>
                <a:cs typeface="Segoe UI"/>
              </a:rPr>
              <a:t>Under each Non Sponsored Activity, physicians enter the category and time allotment.</a:t>
            </a:r>
          </a:p>
          <a:p>
            <a:pPr marL="285750" indent="-285750" defTabSz="457200">
              <a:lnSpc>
                <a:spcPct val="120000"/>
              </a:lnSpc>
              <a:spcBef>
                <a:spcPts val="0"/>
              </a:spcBef>
              <a:defRPr/>
            </a:pPr>
            <a:r>
              <a:rPr lang="en-US" sz="1300" dirty="0">
                <a:solidFill>
                  <a:srgbClr val="002060"/>
                </a:solidFill>
                <a:cs typeface="Segoe UI"/>
              </a:rPr>
              <a:t>The search field is a lookup search that narrows the search based on the string entered.</a:t>
            </a:r>
          </a:p>
          <a:p>
            <a:pPr marL="285750" indent="-285750" defTabSz="457200">
              <a:lnSpc>
                <a:spcPct val="120000"/>
              </a:lnSpc>
              <a:spcBef>
                <a:spcPts val="0"/>
              </a:spcBef>
              <a:defRPr/>
            </a:pPr>
            <a:r>
              <a:rPr lang="en-US" sz="1300" dirty="0">
                <a:solidFill>
                  <a:srgbClr val="002060"/>
                </a:solidFill>
                <a:cs typeface="Segoe UI"/>
              </a:rPr>
              <a:t>The total % for all categories entered under a Non Sponsored Activity must equal the Computed Payroll %.</a:t>
            </a:r>
          </a:p>
          <a:p>
            <a:pPr marL="285750" indent="-285750" defTabSz="457200">
              <a:lnSpc>
                <a:spcPct val="120000"/>
              </a:lnSpc>
              <a:spcBef>
                <a:spcPts val="0"/>
              </a:spcBef>
              <a:defRPr/>
            </a:pPr>
            <a:endParaRPr lang="en-US" sz="1300" dirty="0">
              <a:solidFill>
                <a:srgbClr val="002060"/>
              </a:solidFill>
              <a:cs typeface="Segoe UI"/>
            </a:endParaRPr>
          </a:p>
        </p:txBody>
      </p:sp>
      <p:sp>
        <p:nvSpPr>
          <p:cNvPr id="2" name="Title 3">
            <a:extLst>
              <a:ext uri="{FF2B5EF4-FFF2-40B4-BE49-F238E27FC236}">
                <a16:creationId xmlns:a16="http://schemas.microsoft.com/office/drawing/2014/main" id="{7D8381BB-F760-E1B7-AA8B-0277A33382B9}"/>
              </a:ext>
            </a:extLst>
          </p:cNvPr>
          <p:cNvSpPr>
            <a:spLocks noGrp="1"/>
          </p:cNvSpPr>
          <p:nvPr>
            <p:ph type="title"/>
          </p:nvPr>
        </p:nvSpPr>
        <p:spPr>
          <a:xfrm>
            <a:off x="913881" y="78334"/>
            <a:ext cx="10460624" cy="694023"/>
          </a:xfrm>
        </p:spPr>
        <p:txBody>
          <a:bodyPr>
            <a:normAutofit fontScale="90000"/>
          </a:bodyPr>
          <a:lstStyle/>
          <a:p>
            <a:pPr algn="ctr"/>
            <a:r>
              <a:rPr lang="en-US" sz="3600" dirty="0">
                <a:solidFill>
                  <a:srgbClr val="002060"/>
                </a:solidFill>
                <a:latin typeface="+mn-lt"/>
              </a:rPr>
              <a:t>PAC Statement – Medical Center Related Activities Reporting</a:t>
            </a:r>
          </a:p>
        </p:txBody>
      </p:sp>
      <p:grpSp>
        <p:nvGrpSpPr>
          <p:cNvPr id="22" name="Group 21">
            <a:extLst>
              <a:ext uri="{FF2B5EF4-FFF2-40B4-BE49-F238E27FC236}">
                <a16:creationId xmlns:a16="http://schemas.microsoft.com/office/drawing/2014/main" id="{7B5CC8E6-9E37-72D9-F603-DC47385309B6}"/>
              </a:ext>
            </a:extLst>
          </p:cNvPr>
          <p:cNvGrpSpPr/>
          <p:nvPr/>
        </p:nvGrpSpPr>
        <p:grpSpPr>
          <a:xfrm>
            <a:off x="597693" y="2064822"/>
            <a:ext cx="10996613" cy="4557155"/>
            <a:chOff x="384625" y="1958290"/>
            <a:chExt cx="10996613" cy="4557155"/>
          </a:xfrm>
        </p:grpSpPr>
        <p:pic>
          <p:nvPicPr>
            <p:cNvPr id="21" name="Picture 20">
              <a:extLst>
                <a:ext uri="{FF2B5EF4-FFF2-40B4-BE49-F238E27FC236}">
                  <a16:creationId xmlns:a16="http://schemas.microsoft.com/office/drawing/2014/main" id="{B78549F5-5193-55BB-68B1-0759BEC8623A}"/>
                </a:ext>
              </a:extLst>
            </p:cNvPr>
            <p:cNvPicPr>
              <a:picLocks noChangeAspect="1"/>
            </p:cNvPicPr>
            <p:nvPr/>
          </p:nvPicPr>
          <p:blipFill>
            <a:blip r:embed="rId3"/>
            <a:stretch>
              <a:fillRect/>
            </a:stretch>
          </p:blipFill>
          <p:spPr>
            <a:xfrm>
              <a:off x="384625" y="1958290"/>
              <a:ext cx="10996613" cy="4557155"/>
            </a:xfrm>
            <a:prstGeom prst="rect">
              <a:avLst/>
            </a:prstGeom>
          </p:spPr>
        </p:pic>
        <p:sp>
          <p:nvSpPr>
            <p:cNvPr id="15" name="Rectangle 14">
              <a:extLst>
                <a:ext uri="{FF2B5EF4-FFF2-40B4-BE49-F238E27FC236}">
                  <a16:creationId xmlns:a16="http://schemas.microsoft.com/office/drawing/2014/main" id="{F4E31756-EA57-4EBE-6673-7A64E759BA44}"/>
                </a:ext>
              </a:extLst>
            </p:cNvPr>
            <p:cNvSpPr/>
            <p:nvPr/>
          </p:nvSpPr>
          <p:spPr>
            <a:xfrm>
              <a:off x="6214369" y="4705165"/>
              <a:ext cx="2352582" cy="378028"/>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862D885-46F1-BA2C-37C1-CB21BA9AFE50}"/>
                </a:ext>
              </a:extLst>
            </p:cNvPr>
            <p:cNvSpPr/>
            <p:nvPr/>
          </p:nvSpPr>
          <p:spPr>
            <a:xfrm>
              <a:off x="4832722" y="3497802"/>
              <a:ext cx="5479861" cy="568171"/>
            </a:xfrm>
            <a:prstGeom prst="rect">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1110339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ATIONID" val="f42d33f6-a40d-425d-ab9b-eb99b852cc4c"/>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8BB2DFEEE2F5D44B970DA949647D833" ma:contentTypeVersion="10" ma:contentTypeDescription="Create a new document." ma:contentTypeScope="" ma:versionID="e166a25df3d355ca0fe5c9152d0d0430">
  <xsd:schema xmlns:xsd="http://www.w3.org/2001/XMLSchema" xmlns:xs="http://www.w3.org/2001/XMLSchema" xmlns:p="http://schemas.microsoft.com/office/2006/metadata/properties" xmlns:ns2="a53ae7ef-c091-4359-aa59-a036f0ed8d52" xmlns:ns3="88a4db76-0182-4b26-be7b-5c226cacaf5e" targetNamespace="http://schemas.microsoft.com/office/2006/metadata/properties" ma:root="true" ma:fieldsID="66207a487c90de2703d9d18ba8d692b6" ns2:_="" ns3:_="">
    <xsd:import namespace="a53ae7ef-c091-4359-aa59-a036f0ed8d52"/>
    <xsd:import namespace="88a4db76-0182-4b26-be7b-5c226cacaf5e"/>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3ae7ef-c091-4359-aa59-a036f0ed8d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e67bf36d-3fcc-4aa8-bfde-c80b0dc91135"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8a4db76-0182-4b26-be7b-5c226cacaf5e"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0e50db1-df28-4481-baed-b13eff298552}" ma:internalName="TaxCatchAll" ma:showField="CatchAllData" ma:web="88a4db76-0182-4b26-be7b-5c226cacaf5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88a4db76-0182-4b26-be7b-5c226cacaf5e" xsi:nil="true"/>
    <lcf76f155ced4ddcb4097134ff3c332f xmlns="a53ae7ef-c091-4359-aa59-a036f0ed8d5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6B29C8A-4790-4C8A-A5BE-1AC1FDF92C5A}">
  <ds:schemaRefs>
    <ds:schemaRef ds:uri="http://schemas.microsoft.com/sharepoint/v3/contenttype/forms"/>
  </ds:schemaRefs>
</ds:datastoreItem>
</file>

<file path=customXml/itemProps2.xml><?xml version="1.0" encoding="utf-8"?>
<ds:datastoreItem xmlns:ds="http://schemas.openxmlformats.org/officeDocument/2006/customXml" ds:itemID="{E3171856-0192-494E-B858-608F5CC321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3ae7ef-c091-4359-aa59-a036f0ed8d52"/>
    <ds:schemaRef ds:uri="88a4db76-0182-4b26-be7b-5c226cacaf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B56067F-DF92-4832-997E-6EF0FEE2777B}">
  <ds:schemaRefs>
    <ds:schemaRef ds:uri="http://schemas.microsoft.com/office/2006/metadata/properties"/>
    <ds:schemaRef ds:uri="http://schemas.microsoft.com/office/infopath/2007/PartnerControls"/>
    <ds:schemaRef ds:uri="88a4db76-0182-4b26-be7b-5c226cacaf5e"/>
    <ds:schemaRef ds:uri="a53ae7ef-c091-4359-aa59-a036f0ed8d52"/>
  </ds:schemaRefs>
</ds:datastoreItem>
</file>

<file path=docProps/app.xml><?xml version="1.0" encoding="utf-8"?>
<Properties xmlns="http://schemas.openxmlformats.org/officeDocument/2006/extended-properties" xmlns:vt="http://schemas.openxmlformats.org/officeDocument/2006/docPropsVTypes">
  <TotalTime>3583</TotalTime>
  <Words>1970</Words>
  <Application>Microsoft Office PowerPoint</Application>
  <PresentationFormat>Widescreen</PresentationFormat>
  <Paragraphs>181</Paragraphs>
  <Slides>13</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Segoe UI</vt:lpstr>
      <vt:lpstr>Wingdings</vt:lpstr>
      <vt:lpstr>Office Theme</vt:lpstr>
      <vt:lpstr>Payroll Allocation Confirmation</vt:lpstr>
      <vt:lpstr>Federal Guidelines - Documentation for Compensation</vt:lpstr>
      <vt:lpstr>Oracle Effort Certification (effort@) - Faculty</vt:lpstr>
      <vt:lpstr>Oracle Effort Certification - Staff, GRAs, Wages</vt:lpstr>
      <vt:lpstr>Payroll Allocation Confirmation (PAC) System -  PAC Statements (for PI/Faculty) and Grant Statements</vt:lpstr>
      <vt:lpstr>Email Notifications</vt:lpstr>
      <vt:lpstr>Example Notification - Statements are Ready for Certification</vt:lpstr>
      <vt:lpstr>Payroll Allocation Confirmation (PAC) Statement</vt:lpstr>
      <vt:lpstr>PAC Statement – Medical Center Related Activities Reporting</vt:lpstr>
      <vt:lpstr>Grant Statement</vt:lpstr>
      <vt:lpstr>Institutional Base Salary Details</vt:lpstr>
      <vt:lpstr>PAC System Roles</vt:lpstr>
      <vt:lpstr>Q&amp;A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Effort Certification</dc:title>
  <dc:creator>Leslie Pagilagan</dc:creator>
  <cp:lastModifiedBy>Priddy, Michael Jason (mjp5em)</cp:lastModifiedBy>
  <cp:revision>16</cp:revision>
  <dcterms:created xsi:type="dcterms:W3CDTF">2022-07-14T14:19:32Z</dcterms:created>
  <dcterms:modified xsi:type="dcterms:W3CDTF">2023-03-14T15:58:22Z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0x0101005013837F5BB3744BA8EBF96FF7F03E7E</vt:lpwstr>
  </property>
  <property fmtid="{D5CDD505-2E9C-101B-9397-08002B2CF9AE}" pid="3" name="MediaServiceImageTags">
    <vt:lpwstr/>
  </property>
</Properties>
</file>