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</p:sldIdLst>
  <p:sldSz cx="10058400" cy="7772400"/>
  <p:notesSz cx="10058400" cy="7772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8834" y="178874"/>
            <a:ext cx="8275700" cy="730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h@asu.edu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1927" y="2700528"/>
            <a:ext cx="4201668" cy="420166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920992" y="6605030"/>
            <a:ext cx="285559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95"/>
              </a:spcBef>
            </a:pPr>
            <a:r>
              <a:rPr dirty="0" sz="700" spc="-20">
                <a:solidFill>
                  <a:srgbClr val="636466"/>
                </a:solidFill>
                <a:latin typeface="Arial"/>
                <a:cs typeface="Arial"/>
              </a:rPr>
              <a:t>Photo: Student</a:t>
            </a:r>
            <a:r>
              <a:rPr dirty="0" sz="700" spc="2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700" spc="-20">
                <a:solidFill>
                  <a:srgbClr val="636466"/>
                </a:solidFill>
                <a:latin typeface="Arial"/>
                <a:cs typeface="Arial"/>
              </a:rPr>
              <a:t>working</a:t>
            </a:r>
            <a:r>
              <a:rPr dirty="0" sz="700" spc="5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636466"/>
                </a:solidFill>
                <a:latin typeface="Arial"/>
                <a:cs typeface="Arial"/>
              </a:rPr>
              <a:t>in</a:t>
            </a:r>
            <a:r>
              <a:rPr dirty="0" sz="700" spc="-20">
                <a:solidFill>
                  <a:srgbClr val="636466"/>
                </a:solidFill>
                <a:latin typeface="Arial"/>
                <a:cs typeface="Arial"/>
              </a:rPr>
              <a:t> research</a:t>
            </a:r>
            <a:r>
              <a:rPr dirty="0" sz="700" spc="3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636466"/>
                </a:solidFill>
                <a:latin typeface="Arial"/>
                <a:cs typeface="Arial"/>
              </a:rPr>
              <a:t>lab</a:t>
            </a:r>
            <a:r>
              <a:rPr dirty="0" sz="700" spc="-2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636466"/>
                </a:solidFill>
                <a:latin typeface="Arial"/>
                <a:cs typeface="Arial"/>
              </a:rPr>
              <a:t>at</a:t>
            </a:r>
            <a:r>
              <a:rPr dirty="0" sz="700" spc="-1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636466"/>
                </a:solidFill>
                <a:latin typeface="Arial"/>
                <a:cs typeface="Arial"/>
              </a:rPr>
              <a:t>UVA.</a:t>
            </a:r>
            <a:r>
              <a:rPr dirty="0" sz="700" spc="145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700" spc="-35">
                <a:solidFill>
                  <a:srgbClr val="636466"/>
                </a:solidFill>
                <a:latin typeface="Arial"/>
                <a:cs typeface="Arial"/>
              </a:rPr>
              <a:t>Research</a:t>
            </a:r>
            <a:r>
              <a:rPr dirty="0" sz="700" spc="-3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700" spc="-20">
                <a:solidFill>
                  <a:srgbClr val="636466"/>
                </a:solidFill>
                <a:latin typeface="Arial"/>
                <a:cs typeface="Arial"/>
              </a:rPr>
              <a:t>opportunities</a:t>
            </a:r>
            <a:r>
              <a:rPr dirty="0" sz="700" spc="45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700" spc="-25">
                <a:solidFill>
                  <a:srgbClr val="636466"/>
                </a:solidFill>
                <a:latin typeface="Arial"/>
                <a:cs typeface="Arial"/>
              </a:rPr>
              <a:t>for</a:t>
            </a:r>
            <a:r>
              <a:rPr dirty="0" sz="700" spc="50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636466"/>
                </a:solidFill>
                <a:latin typeface="Arial"/>
                <a:cs typeface="Arial"/>
              </a:rPr>
              <a:t>students</a:t>
            </a:r>
            <a:r>
              <a:rPr dirty="0" sz="700" spc="25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636466"/>
                </a:solidFill>
                <a:latin typeface="Arial"/>
                <a:cs typeface="Arial"/>
              </a:rPr>
              <a:t>enrich</a:t>
            </a:r>
            <a:r>
              <a:rPr dirty="0" sz="700" spc="-15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700" spc="-20">
                <a:solidFill>
                  <a:srgbClr val="636466"/>
                </a:solidFill>
                <a:latin typeface="Arial"/>
                <a:cs typeface="Arial"/>
              </a:rPr>
              <a:t>their </a:t>
            </a:r>
            <a:r>
              <a:rPr dirty="0" sz="700" spc="-25">
                <a:solidFill>
                  <a:srgbClr val="636466"/>
                </a:solidFill>
                <a:latin typeface="Arial"/>
                <a:cs typeface="Arial"/>
              </a:rPr>
              <a:t>education</a:t>
            </a:r>
            <a:r>
              <a:rPr dirty="0" sz="700" spc="-30">
                <a:solidFill>
                  <a:srgbClr val="636466"/>
                </a:solidFill>
                <a:latin typeface="Arial"/>
                <a:cs typeface="Arial"/>
              </a:rPr>
              <a:t> and</a:t>
            </a:r>
            <a:r>
              <a:rPr dirty="0" sz="700" spc="-2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636466"/>
                </a:solidFill>
                <a:latin typeface="Arial"/>
                <a:cs typeface="Arial"/>
              </a:rPr>
              <a:t>provide</a:t>
            </a:r>
            <a:r>
              <a:rPr dirty="0" sz="700" spc="145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700" spc="-40">
                <a:solidFill>
                  <a:srgbClr val="636466"/>
                </a:solidFill>
                <a:latin typeface="Arial"/>
                <a:cs typeface="Arial"/>
              </a:rPr>
              <a:t>hands-</a:t>
            </a:r>
            <a:r>
              <a:rPr dirty="0" sz="700">
                <a:solidFill>
                  <a:srgbClr val="636466"/>
                </a:solidFill>
                <a:latin typeface="Arial"/>
                <a:cs typeface="Arial"/>
              </a:rPr>
              <a:t>on</a:t>
            </a:r>
            <a:r>
              <a:rPr dirty="0" sz="700" spc="-10">
                <a:solidFill>
                  <a:srgbClr val="636466"/>
                </a:solidFill>
                <a:latin typeface="Arial"/>
                <a:cs typeface="Arial"/>
              </a:rPr>
              <a:t> training.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920992" y="7031786"/>
            <a:ext cx="269303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700" spc="-40">
                <a:solidFill>
                  <a:srgbClr val="636466"/>
                </a:solidFill>
                <a:latin typeface="Arial"/>
                <a:cs typeface="Arial"/>
              </a:rPr>
              <a:t>F&amp;A</a:t>
            </a:r>
            <a:r>
              <a:rPr dirty="0" sz="700" spc="-75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636466"/>
                </a:solidFill>
                <a:latin typeface="Arial"/>
                <a:cs typeface="Arial"/>
              </a:rPr>
              <a:t>reimbursement</a:t>
            </a:r>
            <a:r>
              <a:rPr dirty="0" sz="700" spc="45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700" spc="-20">
                <a:solidFill>
                  <a:srgbClr val="636466"/>
                </a:solidFill>
                <a:latin typeface="Arial"/>
                <a:cs typeface="Arial"/>
              </a:rPr>
              <a:t>is</a:t>
            </a:r>
            <a:r>
              <a:rPr dirty="0" sz="700" spc="-25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700" b="1">
                <a:solidFill>
                  <a:srgbClr val="636466"/>
                </a:solidFill>
                <a:latin typeface="Arial"/>
                <a:cs typeface="Arial"/>
              </a:rPr>
              <a:t>not</a:t>
            </a:r>
            <a:r>
              <a:rPr dirty="0" sz="700" spc="50" b="1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700" spc="-20">
                <a:solidFill>
                  <a:srgbClr val="636466"/>
                </a:solidFill>
                <a:latin typeface="Arial"/>
                <a:cs typeface="Arial"/>
              </a:rPr>
              <a:t>used</a:t>
            </a:r>
            <a:r>
              <a:rPr dirty="0" sz="700" spc="-15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636466"/>
                </a:solidFill>
                <a:latin typeface="Arial"/>
                <a:cs typeface="Arial"/>
              </a:rPr>
              <a:t>to</a:t>
            </a:r>
            <a:r>
              <a:rPr dirty="0" sz="700" spc="4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700" spc="-25">
                <a:solidFill>
                  <a:srgbClr val="636466"/>
                </a:solidFill>
                <a:latin typeface="Arial"/>
                <a:cs typeface="Arial"/>
              </a:rPr>
              <a:t>operate</a:t>
            </a:r>
            <a:r>
              <a:rPr dirty="0" sz="70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636466"/>
                </a:solidFill>
                <a:latin typeface="Arial"/>
                <a:cs typeface="Arial"/>
              </a:rPr>
              <a:t>and</a:t>
            </a:r>
            <a:r>
              <a:rPr dirty="0" sz="700" spc="-5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700" spc="-35">
                <a:solidFill>
                  <a:srgbClr val="636466"/>
                </a:solidFill>
                <a:latin typeface="Arial"/>
                <a:cs typeface="Arial"/>
              </a:rPr>
              <a:t>maintain</a:t>
            </a:r>
            <a:r>
              <a:rPr dirty="0" sz="700" spc="-25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700" spc="-20">
                <a:solidFill>
                  <a:srgbClr val="636466"/>
                </a:solidFill>
                <a:latin typeface="Arial"/>
                <a:cs typeface="Arial"/>
              </a:rPr>
              <a:t>building</a:t>
            </a:r>
            <a:r>
              <a:rPr dirty="0" sz="700" spc="15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700" spc="-20">
                <a:solidFill>
                  <a:srgbClr val="636466"/>
                </a:solidFill>
                <a:latin typeface="Arial"/>
                <a:cs typeface="Arial"/>
              </a:rPr>
              <a:t>space</a:t>
            </a:r>
            <a:r>
              <a:rPr dirty="0" sz="700" spc="50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700" spc="-20">
                <a:solidFill>
                  <a:srgbClr val="636466"/>
                </a:solidFill>
                <a:latin typeface="Arial"/>
                <a:cs typeface="Arial"/>
              </a:rPr>
              <a:t>that</a:t>
            </a:r>
            <a:r>
              <a:rPr dirty="0" sz="700" spc="-25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636466"/>
                </a:solidFill>
                <a:latin typeface="Arial"/>
                <a:cs typeface="Arial"/>
              </a:rPr>
              <a:t>isn’t</a:t>
            </a:r>
            <a:r>
              <a:rPr dirty="0" sz="700" spc="-5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700" spc="-20">
                <a:solidFill>
                  <a:srgbClr val="636466"/>
                </a:solidFill>
                <a:latin typeface="Arial"/>
                <a:cs typeface="Arial"/>
              </a:rPr>
              <a:t>used directly</a:t>
            </a:r>
            <a:r>
              <a:rPr dirty="0" sz="700" spc="5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636466"/>
                </a:solidFill>
                <a:latin typeface="Arial"/>
                <a:cs typeface="Arial"/>
              </a:rPr>
              <a:t>for</a:t>
            </a:r>
            <a:r>
              <a:rPr dirty="0" sz="700" spc="5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636466"/>
                </a:solidFill>
                <a:latin typeface="Arial"/>
                <a:cs typeface="Arial"/>
              </a:rPr>
              <a:t>research,</a:t>
            </a:r>
            <a:r>
              <a:rPr dirty="0" sz="700" spc="-5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700" spc="-25">
                <a:solidFill>
                  <a:srgbClr val="636466"/>
                </a:solidFill>
                <a:latin typeface="Arial"/>
                <a:cs typeface="Arial"/>
              </a:rPr>
              <a:t>such</a:t>
            </a:r>
            <a:r>
              <a:rPr dirty="0" sz="700" spc="-2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700" spc="-25">
                <a:solidFill>
                  <a:srgbClr val="636466"/>
                </a:solidFill>
                <a:latin typeface="Arial"/>
                <a:cs typeface="Arial"/>
              </a:rPr>
              <a:t>as</a:t>
            </a:r>
            <a:r>
              <a:rPr dirty="0" sz="700" spc="-55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636466"/>
                </a:solidFill>
                <a:latin typeface="Arial"/>
                <a:cs typeface="Arial"/>
              </a:rPr>
              <a:t>classrooms</a:t>
            </a:r>
            <a:r>
              <a:rPr dirty="0" sz="700" spc="2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636466"/>
                </a:solidFill>
                <a:latin typeface="Arial"/>
                <a:cs typeface="Arial"/>
              </a:rPr>
              <a:t>or</a:t>
            </a:r>
            <a:r>
              <a:rPr dirty="0" sz="700" spc="12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636466"/>
                </a:solidFill>
                <a:latin typeface="Arial"/>
                <a:cs typeface="Arial"/>
              </a:rPr>
              <a:t>lobbies.</a:t>
            </a:r>
            <a:endParaRPr sz="7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595197" y="1327793"/>
            <a:ext cx="951865" cy="989330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3200" spc="-25" b="1">
                <a:solidFill>
                  <a:srgbClr val="E46C0A"/>
                </a:solidFill>
                <a:latin typeface="Arial Narrow"/>
                <a:cs typeface="Arial Narrow"/>
              </a:rPr>
              <a:t>75¢</a:t>
            </a:r>
            <a:endParaRPr sz="3200"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  <a:spcBef>
                <a:spcPts val="235"/>
              </a:spcBef>
            </a:pPr>
            <a:r>
              <a:rPr dirty="0" sz="1200" spc="-10" b="1">
                <a:solidFill>
                  <a:srgbClr val="4C4D4F"/>
                </a:solidFill>
                <a:latin typeface="Arial"/>
                <a:cs typeface="Arial"/>
              </a:rPr>
              <a:t>Research project</a:t>
            </a:r>
            <a:r>
              <a:rPr dirty="0" sz="1200" spc="-40" b="1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dirty="0" sz="1200" spc="-30" b="1">
                <a:solidFill>
                  <a:srgbClr val="4C4D4F"/>
                </a:solidFill>
                <a:latin typeface="Arial"/>
                <a:cs typeface="Arial"/>
              </a:rPr>
              <a:t>costs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920992" y="7371082"/>
            <a:ext cx="1830070" cy="277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04139">
              <a:lnSpc>
                <a:spcPct val="100000"/>
              </a:lnSpc>
              <a:spcBef>
                <a:spcPts val="100"/>
              </a:spcBef>
            </a:pPr>
            <a:r>
              <a:rPr dirty="0" sz="550" spc="-10">
                <a:solidFill>
                  <a:srgbClr val="636466"/>
                </a:solidFill>
                <a:latin typeface="Tahoma"/>
                <a:cs typeface="Tahoma"/>
              </a:rPr>
              <a:t>This</a:t>
            </a:r>
            <a:r>
              <a:rPr dirty="0" sz="550" spc="10">
                <a:solidFill>
                  <a:srgbClr val="636466"/>
                </a:solidFill>
                <a:latin typeface="Tahoma"/>
                <a:cs typeface="Tahoma"/>
              </a:rPr>
              <a:t> </a:t>
            </a:r>
            <a:r>
              <a:rPr dirty="0" sz="550" spc="-10">
                <a:solidFill>
                  <a:srgbClr val="636466"/>
                </a:solidFill>
                <a:latin typeface="Tahoma"/>
                <a:cs typeface="Tahoma"/>
              </a:rPr>
              <a:t>document</a:t>
            </a:r>
            <a:r>
              <a:rPr dirty="0" sz="550" spc="10">
                <a:solidFill>
                  <a:srgbClr val="636466"/>
                </a:solidFill>
                <a:latin typeface="Tahoma"/>
                <a:cs typeface="Tahoma"/>
              </a:rPr>
              <a:t> </a:t>
            </a:r>
            <a:r>
              <a:rPr dirty="0" sz="550">
                <a:solidFill>
                  <a:srgbClr val="636466"/>
                </a:solidFill>
                <a:latin typeface="Tahoma"/>
                <a:cs typeface="Tahoma"/>
              </a:rPr>
              <a:t>was</a:t>
            </a:r>
            <a:r>
              <a:rPr dirty="0" sz="550" spc="10">
                <a:solidFill>
                  <a:srgbClr val="636466"/>
                </a:solidFill>
                <a:latin typeface="Tahoma"/>
                <a:cs typeface="Tahoma"/>
              </a:rPr>
              <a:t> </a:t>
            </a:r>
            <a:r>
              <a:rPr dirty="0" sz="550" spc="-20">
                <a:solidFill>
                  <a:srgbClr val="636466"/>
                </a:solidFill>
                <a:latin typeface="Tahoma"/>
                <a:cs typeface="Tahoma"/>
              </a:rPr>
              <a:t>originally</a:t>
            </a:r>
            <a:r>
              <a:rPr dirty="0" sz="550" spc="-15">
                <a:solidFill>
                  <a:srgbClr val="636466"/>
                </a:solidFill>
                <a:latin typeface="Tahoma"/>
                <a:cs typeface="Tahoma"/>
              </a:rPr>
              <a:t> </a:t>
            </a:r>
            <a:r>
              <a:rPr dirty="0" sz="550" spc="-20">
                <a:solidFill>
                  <a:srgbClr val="636466"/>
                </a:solidFill>
                <a:latin typeface="Tahoma"/>
                <a:cs typeface="Tahoma"/>
              </a:rPr>
              <a:t>developed</a:t>
            </a:r>
            <a:r>
              <a:rPr dirty="0" sz="550" spc="-5">
                <a:solidFill>
                  <a:srgbClr val="636466"/>
                </a:solidFill>
                <a:latin typeface="Tahoma"/>
                <a:cs typeface="Tahoma"/>
              </a:rPr>
              <a:t> </a:t>
            </a:r>
            <a:r>
              <a:rPr dirty="0" sz="550">
                <a:solidFill>
                  <a:srgbClr val="636466"/>
                </a:solidFill>
                <a:latin typeface="Tahoma"/>
                <a:cs typeface="Tahoma"/>
              </a:rPr>
              <a:t>by</a:t>
            </a:r>
            <a:r>
              <a:rPr dirty="0" sz="550" spc="5">
                <a:solidFill>
                  <a:srgbClr val="636466"/>
                </a:solidFill>
                <a:latin typeface="Tahoma"/>
                <a:cs typeface="Tahoma"/>
              </a:rPr>
              <a:t> </a:t>
            </a:r>
            <a:r>
              <a:rPr dirty="0" sz="550">
                <a:solidFill>
                  <a:srgbClr val="636466"/>
                </a:solidFill>
                <a:latin typeface="Tahoma"/>
                <a:cs typeface="Tahoma"/>
              </a:rPr>
              <a:t>ASU</a:t>
            </a:r>
            <a:r>
              <a:rPr dirty="0" sz="550" spc="35">
                <a:solidFill>
                  <a:srgbClr val="636466"/>
                </a:solidFill>
                <a:latin typeface="Tahoma"/>
                <a:cs typeface="Tahoma"/>
              </a:rPr>
              <a:t> </a:t>
            </a:r>
            <a:r>
              <a:rPr dirty="0" sz="550" spc="-10">
                <a:solidFill>
                  <a:srgbClr val="636466"/>
                </a:solidFill>
                <a:latin typeface="Tahoma"/>
                <a:cs typeface="Tahoma"/>
              </a:rPr>
              <a:t>Office</a:t>
            </a:r>
            <a:r>
              <a:rPr dirty="0" sz="550" spc="-25">
                <a:solidFill>
                  <a:srgbClr val="636466"/>
                </a:solidFill>
                <a:latin typeface="Tahoma"/>
                <a:cs typeface="Tahoma"/>
              </a:rPr>
              <a:t> of</a:t>
            </a:r>
            <a:r>
              <a:rPr dirty="0" sz="550" spc="500">
                <a:solidFill>
                  <a:srgbClr val="636466"/>
                </a:solidFill>
                <a:latin typeface="Tahoma"/>
                <a:cs typeface="Tahoma"/>
              </a:rPr>
              <a:t> </a:t>
            </a:r>
            <a:r>
              <a:rPr dirty="0" sz="550" spc="-20">
                <a:solidFill>
                  <a:srgbClr val="636466"/>
                </a:solidFill>
                <a:latin typeface="Tahoma"/>
                <a:cs typeface="Tahoma"/>
              </a:rPr>
              <a:t>Knowledge</a:t>
            </a:r>
            <a:r>
              <a:rPr dirty="0" sz="550" spc="85">
                <a:solidFill>
                  <a:srgbClr val="636466"/>
                </a:solidFill>
                <a:latin typeface="Tahoma"/>
                <a:cs typeface="Tahoma"/>
              </a:rPr>
              <a:t> </a:t>
            </a:r>
            <a:r>
              <a:rPr dirty="0" sz="550" spc="-20">
                <a:solidFill>
                  <a:srgbClr val="636466"/>
                </a:solidFill>
                <a:latin typeface="Tahoma"/>
                <a:cs typeface="Tahoma"/>
              </a:rPr>
              <a:t>Enterprise</a:t>
            </a:r>
            <a:r>
              <a:rPr dirty="0" sz="550" spc="-40">
                <a:solidFill>
                  <a:srgbClr val="636466"/>
                </a:solidFill>
                <a:latin typeface="Tahoma"/>
                <a:cs typeface="Tahoma"/>
              </a:rPr>
              <a:t> </a:t>
            </a:r>
            <a:r>
              <a:rPr dirty="0" sz="550" spc="-10">
                <a:solidFill>
                  <a:srgbClr val="636466"/>
                </a:solidFill>
                <a:latin typeface="Tahoma"/>
                <a:cs typeface="Tahoma"/>
              </a:rPr>
              <a:t>Development.</a:t>
            </a:r>
            <a:endParaRPr sz="5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550">
                <a:solidFill>
                  <a:srgbClr val="636466"/>
                </a:solidFill>
                <a:latin typeface="Tahoma"/>
                <a:cs typeface="Tahoma"/>
              </a:rPr>
              <a:t>©</a:t>
            </a:r>
            <a:r>
              <a:rPr dirty="0" sz="550" spc="-100">
                <a:solidFill>
                  <a:srgbClr val="636466"/>
                </a:solidFill>
                <a:latin typeface="Tahoma"/>
                <a:cs typeface="Tahoma"/>
              </a:rPr>
              <a:t> </a:t>
            </a:r>
            <a:r>
              <a:rPr dirty="0" sz="550">
                <a:solidFill>
                  <a:srgbClr val="636466"/>
                </a:solidFill>
                <a:latin typeface="Tahoma"/>
                <a:cs typeface="Tahoma"/>
              </a:rPr>
              <a:t>2017</a:t>
            </a:r>
            <a:r>
              <a:rPr dirty="0" sz="550" spc="75">
                <a:solidFill>
                  <a:srgbClr val="636466"/>
                </a:solidFill>
                <a:latin typeface="Tahoma"/>
                <a:cs typeface="Tahoma"/>
              </a:rPr>
              <a:t> </a:t>
            </a:r>
            <a:r>
              <a:rPr dirty="0" sz="550" spc="-20">
                <a:solidFill>
                  <a:srgbClr val="636466"/>
                </a:solidFill>
                <a:latin typeface="Tahoma"/>
                <a:cs typeface="Tahoma"/>
              </a:rPr>
              <a:t>Arizona</a:t>
            </a:r>
            <a:r>
              <a:rPr dirty="0" sz="550" spc="-35">
                <a:solidFill>
                  <a:srgbClr val="636466"/>
                </a:solidFill>
                <a:latin typeface="Tahoma"/>
                <a:cs typeface="Tahoma"/>
              </a:rPr>
              <a:t> </a:t>
            </a:r>
            <a:r>
              <a:rPr dirty="0" sz="550" spc="-10">
                <a:solidFill>
                  <a:srgbClr val="636466"/>
                </a:solidFill>
                <a:latin typeface="Tahoma"/>
                <a:cs typeface="Tahoma"/>
              </a:rPr>
              <a:t>Board</a:t>
            </a:r>
            <a:r>
              <a:rPr dirty="0" sz="550">
                <a:solidFill>
                  <a:srgbClr val="636466"/>
                </a:solidFill>
                <a:latin typeface="Tahoma"/>
                <a:cs typeface="Tahoma"/>
              </a:rPr>
              <a:t> of </a:t>
            </a:r>
            <a:r>
              <a:rPr dirty="0" sz="550" spc="-20">
                <a:solidFill>
                  <a:srgbClr val="636466"/>
                </a:solidFill>
                <a:latin typeface="Tahoma"/>
                <a:cs typeface="Tahoma"/>
              </a:rPr>
              <a:t>Regents.</a:t>
            </a:r>
            <a:r>
              <a:rPr dirty="0" sz="550" spc="-30">
                <a:solidFill>
                  <a:srgbClr val="636466"/>
                </a:solidFill>
                <a:latin typeface="Tahoma"/>
                <a:cs typeface="Tahoma"/>
              </a:rPr>
              <a:t> </a:t>
            </a:r>
            <a:r>
              <a:rPr dirty="0" sz="550">
                <a:solidFill>
                  <a:srgbClr val="636466"/>
                </a:solidFill>
                <a:latin typeface="Tahoma"/>
                <a:cs typeface="Tahoma"/>
              </a:rPr>
              <a:t>All </a:t>
            </a:r>
            <a:r>
              <a:rPr dirty="0" sz="550" spc="-20">
                <a:solidFill>
                  <a:srgbClr val="636466"/>
                </a:solidFill>
                <a:latin typeface="Tahoma"/>
                <a:cs typeface="Tahoma"/>
              </a:rPr>
              <a:t>rights</a:t>
            </a:r>
            <a:r>
              <a:rPr dirty="0" sz="550" spc="-10">
                <a:solidFill>
                  <a:srgbClr val="636466"/>
                </a:solidFill>
                <a:latin typeface="Tahoma"/>
                <a:cs typeface="Tahoma"/>
              </a:rPr>
              <a:t> reserved.7/2017</a:t>
            </a:r>
            <a:endParaRPr sz="550">
              <a:latin typeface="Tahoma"/>
              <a:cs typeface="Tahom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745992" y="1327883"/>
            <a:ext cx="1951355" cy="989330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3200" spc="-25" b="1">
                <a:solidFill>
                  <a:srgbClr val="002060"/>
                </a:solidFill>
                <a:latin typeface="Arial Narrow"/>
                <a:cs typeface="Arial Narrow"/>
              </a:rPr>
              <a:t>25</a:t>
            </a:r>
            <a:r>
              <a:rPr dirty="0" baseline="1984" sz="4200" spc="-37" b="1">
                <a:solidFill>
                  <a:srgbClr val="002060"/>
                </a:solidFill>
                <a:latin typeface="Arial Narrow"/>
                <a:cs typeface="Arial Narrow"/>
              </a:rPr>
              <a:t>¢</a:t>
            </a:r>
            <a:endParaRPr baseline="1984" sz="4200"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  <a:spcBef>
                <a:spcPts val="235"/>
              </a:spcBef>
            </a:pPr>
            <a:r>
              <a:rPr dirty="0" sz="1200" spc="-20" b="1">
                <a:solidFill>
                  <a:srgbClr val="4C4D4F"/>
                </a:solidFill>
                <a:latin typeface="Arial"/>
                <a:cs typeface="Arial"/>
              </a:rPr>
              <a:t>Research</a:t>
            </a:r>
            <a:r>
              <a:rPr dirty="0" sz="1200" spc="-50" b="1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4C4D4F"/>
                </a:solidFill>
                <a:latin typeface="Arial"/>
                <a:cs typeface="Arial"/>
              </a:rPr>
              <a:t>support</a:t>
            </a:r>
            <a:r>
              <a:rPr dirty="0" sz="1200" spc="10" b="1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4C4D4F"/>
                </a:solidFill>
                <a:latin typeface="Arial"/>
                <a:cs typeface="Arial"/>
              </a:rPr>
              <a:t>costs </a:t>
            </a:r>
            <a:r>
              <a:rPr dirty="0" sz="1200" b="1">
                <a:solidFill>
                  <a:srgbClr val="4C4D4F"/>
                </a:solidFill>
                <a:latin typeface="Arial"/>
                <a:cs typeface="Arial"/>
              </a:rPr>
              <a:t>(facilities</a:t>
            </a:r>
            <a:r>
              <a:rPr dirty="0" sz="1200" spc="-30" b="1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4C4D4F"/>
                </a:solidFill>
                <a:latin typeface="Arial"/>
                <a:cs typeface="Arial"/>
              </a:rPr>
              <a:t>&amp;</a:t>
            </a:r>
            <a:r>
              <a:rPr dirty="0" sz="1200" spc="-110" b="1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4C4D4F"/>
                </a:solidFill>
                <a:latin typeface="Arial"/>
                <a:cs typeface="Arial"/>
              </a:rPr>
              <a:t>administrative)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759132" y="4184774"/>
            <a:ext cx="1600200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>
                <a:solidFill>
                  <a:srgbClr val="231F20"/>
                </a:solidFill>
                <a:latin typeface="Tahoma"/>
                <a:cs typeface="Tahoma"/>
              </a:rPr>
              <a:t>Security,</a:t>
            </a:r>
            <a:r>
              <a:rPr dirty="0" sz="95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50">
                <a:solidFill>
                  <a:srgbClr val="231F20"/>
                </a:solidFill>
                <a:latin typeface="Tahoma"/>
                <a:cs typeface="Tahoma"/>
              </a:rPr>
              <a:t>Occupational</a:t>
            </a:r>
            <a:r>
              <a:rPr dirty="0" sz="95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endParaRPr sz="950">
              <a:latin typeface="Tahoma"/>
              <a:cs typeface="Tahom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401315" y="3825271"/>
            <a:ext cx="1256030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-45">
                <a:solidFill>
                  <a:srgbClr val="4C4D4F"/>
                </a:solidFill>
                <a:latin typeface="Arial"/>
                <a:cs typeface="Arial"/>
              </a:rPr>
              <a:t>Research</a:t>
            </a:r>
            <a:r>
              <a:rPr dirty="0" sz="950" spc="-35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dirty="0" sz="950" spc="-20">
                <a:solidFill>
                  <a:srgbClr val="4C4D4F"/>
                </a:solidFill>
                <a:latin typeface="Arial"/>
                <a:cs typeface="Arial"/>
              </a:rPr>
              <a:t>facilities</a:t>
            </a:r>
            <a:r>
              <a:rPr dirty="0" sz="950" spc="-25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dirty="0" sz="950" spc="-20">
                <a:solidFill>
                  <a:srgbClr val="4C4D4F"/>
                </a:solidFill>
                <a:latin typeface="Arial"/>
                <a:cs typeface="Arial"/>
              </a:rPr>
              <a:t>costs</a:t>
            </a:r>
            <a:endParaRPr sz="95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450143" y="4186539"/>
            <a:ext cx="2016125" cy="117919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22860">
              <a:lnSpc>
                <a:spcPct val="100000"/>
              </a:lnSpc>
              <a:spcBef>
                <a:spcPts val="290"/>
              </a:spcBef>
              <a:tabLst>
                <a:tab pos="321945" algn="l"/>
                <a:tab pos="2002789" algn="l"/>
              </a:tabLst>
            </a:pPr>
            <a:r>
              <a:rPr dirty="0" u="sng" sz="1750" spc="-25" b="1">
                <a:solidFill>
                  <a:srgbClr val="002060"/>
                </a:solidFill>
                <a:uFill>
                  <a:solidFill>
                    <a:srgbClr val="4C4D4F"/>
                  </a:solidFill>
                </a:uFill>
                <a:latin typeface="Arial Narrow"/>
                <a:cs typeface="Arial Narrow"/>
              </a:rPr>
              <a:t>7</a:t>
            </a:r>
            <a:r>
              <a:rPr dirty="0" u="sng" baseline="2222" sz="1875" spc="-37" b="1">
                <a:solidFill>
                  <a:srgbClr val="002060"/>
                </a:solidFill>
                <a:uFill>
                  <a:solidFill>
                    <a:srgbClr val="4C4D4F"/>
                  </a:solidFill>
                </a:uFill>
                <a:latin typeface="Arial Narrow"/>
                <a:cs typeface="Arial Narrow"/>
              </a:rPr>
              <a:t>¢</a:t>
            </a:r>
            <a:r>
              <a:rPr dirty="0" u="sng" baseline="2222" sz="1875" b="1">
                <a:solidFill>
                  <a:srgbClr val="002060"/>
                </a:solidFill>
                <a:uFill>
                  <a:solidFill>
                    <a:srgbClr val="4C4D4F"/>
                  </a:solidFill>
                </a:uFill>
                <a:latin typeface="Arial Narrow"/>
                <a:cs typeface="Arial Narrow"/>
              </a:rPr>
              <a:t>	</a:t>
            </a:r>
            <a:r>
              <a:rPr dirty="0" u="sng" baseline="2923" sz="1425">
                <a:solidFill>
                  <a:srgbClr val="231F20"/>
                </a:solidFill>
                <a:uFill>
                  <a:solidFill>
                    <a:srgbClr val="4C4D4F"/>
                  </a:solidFill>
                </a:uFill>
                <a:latin typeface="Tahoma"/>
                <a:cs typeface="Tahoma"/>
              </a:rPr>
              <a:t>&amp;</a:t>
            </a:r>
            <a:r>
              <a:rPr dirty="0" u="sng" baseline="2923" sz="1425" spc="-52">
                <a:solidFill>
                  <a:srgbClr val="231F20"/>
                </a:solidFill>
                <a:uFill>
                  <a:solidFill>
                    <a:srgbClr val="4C4D4F"/>
                  </a:solidFill>
                </a:uFill>
                <a:latin typeface="Tahoma"/>
                <a:cs typeface="Tahoma"/>
              </a:rPr>
              <a:t> </a:t>
            </a:r>
            <a:r>
              <a:rPr dirty="0" u="sng" baseline="2923" sz="1425" spc="-44">
                <a:solidFill>
                  <a:srgbClr val="231F20"/>
                </a:solidFill>
                <a:uFill>
                  <a:solidFill>
                    <a:srgbClr val="4C4D4F"/>
                  </a:solidFill>
                </a:uFill>
                <a:latin typeface="Tahoma"/>
                <a:cs typeface="Tahoma"/>
              </a:rPr>
              <a:t>Safety,</a:t>
            </a:r>
            <a:r>
              <a:rPr dirty="0" u="sng" baseline="2923" sz="1425" spc="-225">
                <a:solidFill>
                  <a:srgbClr val="231F20"/>
                </a:solidFill>
                <a:uFill>
                  <a:solidFill>
                    <a:srgbClr val="4C4D4F"/>
                  </a:solidFill>
                </a:uFill>
                <a:latin typeface="Tahoma"/>
                <a:cs typeface="Tahoma"/>
              </a:rPr>
              <a:t> </a:t>
            </a:r>
            <a:r>
              <a:rPr dirty="0" u="sng" baseline="2923" sz="1425" spc="-30">
                <a:solidFill>
                  <a:srgbClr val="231F20"/>
                </a:solidFill>
                <a:uFill>
                  <a:solidFill>
                    <a:srgbClr val="4C4D4F"/>
                  </a:solidFill>
                </a:uFill>
                <a:latin typeface="Tahoma"/>
                <a:cs typeface="Tahoma"/>
              </a:rPr>
              <a:t>HVAC</a:t>
            </a:r>
            <a:r>
              <a:rPr dirty="0" u="sng" baseline="2923" sz="1425">
                <a:solidFill>
                  <a:srgbClr val="231F20"/>
                </a:solidFill>
                <a:uFill>
                  <a:solidFill>
                    <a:srgbClr val="4C4D4F"/>
                  </a:solidFill>
                </a:uFill>
                <a:latin typeface="Tahoma"/>
                <a:cs typeface="Tahoma"/>
              </a:rPr>
              <a:t>	</a:t>
            </a:r>
            <a:endParaRPr baseline="2923" sz="1425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  <a:tabLst>
                <a:tab pos="321945" algn="l"/>
              </a:tabLst>
            </a:pPr>
            <a:r>
              <a:rPr dirty="0" u="sng" baseline="1587" sz="2625" spc="-37" b="1">
                <a:solidFill>
                  <a:srgbClr val="002060"/>
                </a:solidFill>
                <a:uFill>
                  <a:solidFill>
                    <a:srgbClr val="4C4D4F"/>
                  </a:solidFill>
                </a:uFill>
                <a:latin typeface="Arial Narrow"/>
                <a:cs typeface="Arial Narrow"/>
              </a:rPr>
              <a:t>2</a:t>
            </a:r>
            <a:r>
              <a:rPr dirty="0" u="sng" baseline="2222" sz="1875" spc="-37" b="1">
                <a:solidFill>
                  <a:srgbClr val="002060"/>
                </a:solidFill>
                <a:uFill>
                  <a:solidFill>
                    <a:srgbClr val="4C4D4F"/>
                  </a:solidFill>
                </a:uFill>
                <a:latin typeface="Arial Narrow"/>
                <a:cs typeface="Arial Narrow"/>
              </a:rPr>
              <a:t>¢</a:t>
            </a:r>
            <a:r>
              <a:rPr dirty="0" u="sng" baseline="2222" sz="1875" b="1">
                <a:solidFill>
                  <a:srgbClr val="002060"/>
                </a:solidFill>
                <a:uFill>
                  <a:solidFill>
                    <a:srgbClr val="4C4D4F"/>
                  </a:solidFill>
                </a:uFill>
                <a:latin typeface="Arial Narrow"/>
                <a:cs typeface="Arial Narrow"/>
              </a:rPr>
              <a:t>	</a:t>
            </a:r>
            <a:r>
              <a:rPr dirty="0" u="sng" sz="950">
                <a:solidFill>
                  <a:srgbClr val="231F20"/>
                </a:solidFill>
                <a:uFill>
                  <a:solidFill>
                    <a:srgbClr val="4C4D4F"/>
                  </a:solidFill>
                </a:uFill>
                <a:latin typeface="Tahoma"/>
                <a:cs typeface="Tahoma"/>
              </a:rPr>
              <a:t>Shared</a:t>
            </a:r>
            <a:r>
              <a:rPr dirty="0" u="sng" sz="950" spc="35">
                <a:solidFill>
                  <a:srgbClr val="231F20"/>
                </a:solidFill>
                <a:uFill>
                  <a:solidFill>
                    <a:srgbClr val="4C4D4F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950" spc="-10">
                <a:solidFill>
                  <a:srgbClr val="231F20"/>
                </a:solidFill>
                <a:uFill>
                  <a:solidFill>
                    <a:srgbClr val="4C4D4F"/>
                  </a:solidFill>
                </a:uFill>
                <a:latin typeface="Tahoma"/>
                <a:cs typeface="Tahoma"/>
              </a:rPr>
              <a:t>equipment</a:t>
            </a:r>
            <a:endParaRPr sz="9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21945" algn="l"/>
              </a:tabLst>
            </a:pPr>
            <a:r>
              <a:rPr dirty="0" u="sng" sz="1750" spc="-25" b="1">
                <a:solidFill>
                  <a:srgbClr val="002060"/>
                </a:solidFill>
                <a:uFill>
                  <a:solidFill>
                    <a:srgbClr val="4C4D4F"/>
                  </a:solidFill>
                </a:uFill>
                <a:latin typeface="Arial Narrow"/>
                <a:cs typeface="Arial Narrow"/>
              </a:rPr>
              <a:t>2</a:t>
            </a:r>
            <a:r>
              <a:rPr dirty="0" u="sng" baseline="2222" sz="1875" spc="-37" b="1">
                <a:solidFill>
                  <a:srgbClr val="002060"/>
                </a:solidFill>
                <a:uFill>
                  <a:solidFill>
                    <a:srgbClr val="4C4D4F"/>
                  </a:solidFill>
                </a:uFill>
                <a:latin typeface="Arial Narrow"/>
                <a:cs typeface="Arial Narrow"/>
              </a:rPr>
              <a:t>¢</a:t>
            </a:r>
            <a:r>
              <a:rPr dirty="0" u="sng" baseline="2222" sz="1875" b="1">
                <a:solidFill>
                  <a:srgbClr val="002060"/>
                </a:solidFill>
                <a:uFill>
                  <a:solidFill>
                    <a:srgbClr val="4C4D4F"/>
                  </a:solidFill>
                </a:uFill>
                <a:latin typeface="Arial Narrow"/>
                <a:cs typeface="Arial Narrow"/>
              </a:rPr>
              <a:t>	</a:t>
            </a:r>
            <a:r>
              <a:rPr dirty="0" u="sng" sz="950" spc="-10">
                <a:solidFill>
                  <a:srgbClr val="231F20"/>
                </a:solidFill>
                <a:uFill>
                  <a:solidFill>
                    <a:srgbClr val="4C4D4F"/>
                  </a:solidFill>
                </a:uFill>
                <a:latin typeface="Tahoma"/>
                <a:cs typeface="Tahoma"/>
              </a:rPr>
              <a:t>Utilities</a:t>
            </a:r>
            <a:endParaRPr sz="9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  <a:tabLst>
                <a:tab pos="321945" algn="l"/>
              </a:tabLst>
            </a:pPr>
            <a:r>
              <a:rPr dirty="0" u="sng" sz="1750" spc="-25" b="1">
                <a:solidFill>
                  <a:srgbClr val="002060"/>
                </a:solidFill>
                <a:uFill>
                  <a:solidFill>
                    <a:srgbClr val="4C4D4F"/>
                  </a:solidFill>
                </a:uFill>
                <a:latin typeface="Arial Narrow"/>
                <a:cs typeface="Arial Narrow"/>
              </a:rPr>
              <a:t>2</a:t>
            </a:r>
            <a:r>
              <a:rPr dirty="0" u="sng" baseline="2222" sz="1875" spc="-37" b="1">
                <a:solidFill>
                  <a:srgbClr val="002060"/>
                </a:solidFill>
                <a:uFill>
                  <a:solidFill>
                    <a:srgbClr val="4C4D4F"/>
                  </a:solidFill>
                </a:uFill>
                <a:latin typeface="Arial Narrow"/>
                <a:cs typeface="Arial Narrow"/>
              </a:rPr>
              <a:t>¢</a:t>
            </a:r>
            <a:r>
              <a:rPr dirty="0" u="sng" baseline="2222" sz="1875" b="1">
                <a:solidFill>
                  <a:srgbClr val="002060"/>
                </a:solidFill>
                <a:uFill>
                  <a:solidFill>
                    <a:srgbClr val="4C4D4F"/>
                  </a:solidFill>
                </a:uFill>
                <a:latin typeface="Arial Narrow"/>
                <a:cs typeface="Arial Narrow"/>
              </a:rPr>
              <a:t>	</a:t>
            </a:r>
            <a:r>
              <a:rPr dirty="0" u="sng" sz="950">
                <a:solidFill>
                  <a:srgbClr val="231F20"/>
                </a:solidFill>
                <a:uFill>
                  <a:solidFill>
                    <a:srgbClr val="4C4D4F"/>
                  </a:solidFill>
                </a:uFill>
                <a:latin typeface="Tahoma"/>
                <a:cs typeface="Tahoma"/>
              </a:rPr>
              <a:t>Research</a:t>
            </a:r>
            <a:r>
              <a:rPr dirty="0" u="sng" sz="950" spc="85">
                <a:solidFill>
                  <a:srgbClr val="231F20"/>
                </a:solidFill>
                <a:uFill>
                  <a:solidFill>
                    <a:srgbClr val="4C4D4F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950" spc="-20">
                <a:solidFill>
                  <a:srgbClr val="231F20"/>
                </a:solidFill>
                <a:uFill>
                  <a:solidFill>
                    <a:srgbClr val="4C4D4F"/>
                  </a:solidFill>
                </a:uFill>
                <a:latin typeface="Tahoma"/>
                <a:cs typeface="Tahoma"/>
              </a:rPr>
              <a:t>space</a:t>
            </a:r>
            <a:endParaRPr sz="950">
              <a:latin typeface="Tahoma"/>
              <a:cs typeface="Tahoma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6809231" y="4066032"/>
            <a:ext cx="2654935" cy="361315"/>
          </a:xfrm>
          <a:custGeom>
            <a:avLst/>
            <a:gdLst/>
            <a:ahLst/>
            <a:cxnLst/>
            <a:rect l="l" t="t" r="r" b="b"/>
            <a:pathLst>
              <a:path w="2654934" h="361314">
                <a:moveTo>
                  <a:pt x="0" y="361086"/>
                </a:moveTo>
                <a:lnTo>
                  <a:pt x="598614" y="0"/>
                </a:lnTo>
                <a:lnTo>
                  <a:pt x="2654452" y="0"/>
                </a:lnTo>
              </a:path>
            </a:pathLst>
          </a:custGeom>
          <a:ln w="3175">
            <a:solidFill>
              <a:srgbClr val="4C4D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7447241" y="2401642"/>
            <a:ext cx="1796414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>
                <a:solidFill>
                  <a:srgbClr val="231F20"/>
                </a:solidFill>
                <a:latin typeface="Tahoma"/>
                <a:cs typeface="Tahoma"/>
              </a:rPr>
              <a:t>Human</a:t>
            </a:r>
            <a:r>
              <a:rPr dirty="0" sz="95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50">
                <a:solidFill>
                  <a:srgbClr val="231F20"/>
                </a:solidFill>
                <a:latin typeface="Tahoma"/>
                <a:cs typeface="Tahoma"/>
              </a:rPr>
              <a:t>&amp;</a:t>
            </a:r>
            <a:r>
              <a:rPr dirty="0" sz="95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50">
                <a:solidFill>
                  <a:srgbClr val="231F20"/>
                </a:solidFill>
                <a:latin typeface="Tahoma"/>
                <a:cs typeface="Tahoma"/>
              </a:rPr>
              <a:t>animal</a:t>
            </a:r>
            <a:r>
              <a:rPr dirty="0" sz="95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Tahoma"/>
                <a:cs typeface="Tahoma"/>
              </a:rPr>
              <a:t>safety,</a:t>
            </a:r>
            <a:r>
              <a:rPr dirty="0" sz="95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Tahoma"/>
                <a:cs typeface="Tahoma"/>
              </a:rPr>
              <a:t>radiation</a:t>
            </a:r>
            <a:endParaRPr sz="950">
              <a:latin typeface="Tahoma"/>
              <a:cs typeface="Tahom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447241" y="2808701"/>
            <a:ext cx="1994535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>
                <a:solidFill>
                  <a:srgbClr val="231F20"/>
                </a:solidFill>
                <a:latin typeface="Tahoma"/>
                <a:cs typeface="Tahoma"/>
              </a:rPr>
              <a:t>Data</a:t>
            </a:r>
            <a:r>
              <a:rPr dirty="0" sz="95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50">
                <a:solidFill>
                  <a:srgbClr val="231F20"/>
                </a:solidFill>
                <a:latin typeface="Tahoma"/>
                <a:cs typeface="Tahoma"/>
              </a:rPr>
              <a:t>security</a:t>
            </a:r>
            <a:r>
              <a:rPr dirty="0" sz="95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Tahoma"/>
                <a:cs typeface="Tahoma"/>
              </a:rPr>
              <a:t>&amp;</a:t>
            </a:r>
            <a:r>
              <a:rPr dirty="0" sz="950" spc="-1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Tahoma"/>
                <a:cs typeface="Tahoma"/>
              </a:rPr>
              <a:t>telecommunications,</a:t>
            </a:r>
            <a:endParaRPr sz="950">
              <a:latin typeface="Tahoma"/>
              <a:cs typeface="Tahom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143242" y="2024802"/>
            <a:ext cx="943610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-35">
                <a:solidFill>
                  <a:srgbClr val="4C4D4F"/>
                </a:solidFill>
                <a:latin typeface="Arial"/>
                <a:cs typeface="Arial"/>
              </a:rPr>
              <a:t>Compliance</a:t>
            </a:r>
            <a:r>
              <a:rPr dirty="0" sz="950" spc="1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4C4D4F"/>
                </a:solidFill>
                <a:latin typeface="Arial"/>
                <a:cs typeface="Arial"/>
              </a:rPr>
              <a:t>costs</a:t>
            </a:r>
            <a:endParaRPr sz="95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147928" y="2439742"/>
            <a:ext cx="2412365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2420" algn="l"/>
                <a:tab pos="2399030" algn="l"/>
              </a:tabLst>
            </a:pPr>
            <a:r>
              <a:rPr dirty="0" baseline="-3174" sz="2625" spc="-37" b="1">
                <a:solidFill>
                  <a:srgbClr val="002060"/>
                </a:solidFill>
                <a:latin typeface="Arial Narrow"/>
                <a:cs typeface="Arial Narrow"/>
              </a:rPr>
              <a:t>7</a:t>
            </a:r>
            <a:r>
              <a:rPr dirty="0" u="sng" baseline="-2222" sz="1875" spc="-37" b="1">
                <a:solidFill>
                  <a:srgbClr val="002060"/>
                </a:solidFill>
                <a:uFill>
                  <a:solidFill>
                    <a:srgbClr val="4C4D4F"/>
                  </a:solidFill>
                </a:uFill>
                <a:latin typeface="Arial Narrow"/>
                <a:cs typeface="Arial Narrow"/>
              </a:rPr>
              <a:t>¢</a:t>
            </a:r>
            <a:r>
              <a:rPr dirty="0" u="sng" baseline="-2222" sz="1875" b="1">
                <a:solidFill>
                  <a:srgbClr val="002060"/>
                </a:solidFill>
                <a:uFill>
                  <a:solidFill>
                    <a:srgbClr val="4C4D4F"/>
                  </a:solidFill>
                </a:uFill>
                <a:latin typeface="Arial Narrow"/>
                <a:cs typeface="Arial Narrow"/>
              </a:rPr>
              <a:t>	</a:t>
            </a:r>
            <a:r>
              <a:rPr dirty="0" u="sng" sz="950">
                <a:solidFill>
                  <a:srgbClr val="231F20"/>
                </a:solidFill>
                <a:uFill>
                  <a:solidFill>
                    <a:srgbClr val="4C4D4F"/>
                  </a:solidFill>
                </a:uFill>
                <a:latin typeface="Tahoma"/>
                <a:cs typeface="Tahoma"/>
              </a:rPr>
              <a:t>&amp;</a:t>
            </a:r>
            <a:r>
              <a:rPr dirty="0" u="sng" sz="950" spc="-55">
                <a:solidFill>
                  <a:srgbClr val="231F20"/>
                </a:solidFill>
                <a:uFill>
                  <a:solidFill>
                    <a:srgbClr val="4C4D4F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950">
                <a:solidFill>
                  <a:srgbClr val="231F20"/>
                </a:solidFill>
                <a:uFill>
                  <a:solidFill>
                    <a:srgbClr val="4C4D4F"/>
                  </a:solidFill>
                </a:uFill>
                <a:latin typeface="Tahoma"/>
                <a:cs typeface="Tahoma"/>
              </a:rPr>
              <a:t>chemical</a:t>
            </a:r>
            <a:r>
              <a:rPr dirty="0" u="sng" sz="950" spc="85">
                <a:solidFill>
                  <a:srgbClr val="231F20"/>
                </a:solidFill>
                <a:uFill>
                  <a:solidFill>
                    <a:srgbClr val="4C4D4F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950">
                <a:solidFill>
                  <a:srgbClr val="231F20"/>
                </a:solidFill>
                <a:uFill>
                  <a:solidFill>
                    <a:srgbClr val="4C4D4F"/>
                  </a:solidFill>
                </a:uFill>
                <a:latin typeface="Tahoma"/>
                <a:cs typeface="Tahoma"/>
              </a:rPr>
              <a:t>safety,</a:t>
            </a:r>
            <a:r>
              <a:rPr dirty="0" u="sng" sz="950" spc="-10">
                <a:solidFill>
                  <a:srgbClr val="231F20"/>
                </a:solidFill>
                <a:uFill>
                  <a:solidFill>
                    <a:srgbClr val="4C4D4F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950">
                <a:solidFill>
                  <a:srgbClr val="231F20"/>
                </a:solidFill>
                <a:uFill>
                  <a:solidFill>
                    <a:srgbClr val="4C4D4F"/>
                  </a:solidFill>
                </a:uFill>
                <a:latin typeface="Tahoma"/>
                <a:cs typeface="Tahoma"/>
              </a:rPr>
              <a:t>lab</a:t>
            </a:r>
            <a:r>
              <a:rPr dirty="0" u="sng" sz="950" spc="-135">
                <a:solidFill>
                  <a:srgbClr val="231F20"/>
                </a:solidFill>
                <a:uFill>
                  <a:solidFill>
                    <a:srgbClr val="4C4D4F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950" spc="-10">
                <a:solidFill>
                  <a:srgbClr val="231F20"/>
                </a:solidFill>
                <a:uFill>
                  <a:solidFill>
                    <a:srgbClr val="4C4D4F"/>
                  </a:solidFill>
                </a:uFill>
                <a:latin typeface="Tahoma"/>
                <a:cs typeface="Tahoma"/>
              </a:rPr>
              <a:t>management</a:t>
            </a:r>
            <a:r>
              <a:rPr dirty="0" u="sng" sz="950">
                <a:solidFill>
                  <a:srgbClr val="231F20"/>
                </a:solidFill>
                <a:uFill>
                  <a:solidFill>
                    <a:srgbClr val="4C4D4F"/>
                  </a:solidFill>
                </a:uFill>
                <a:latin typeface="Tahoma"/>
                <a:cs typeface="Tahoma"/>
              </a:rPr>
              <a:t>	</a:t>
            </a:r>
            <a:endParaRPr sz="950">
              <a:latin typeface="Tahoma"/>
              <a:cs typeface="Tahoma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7148576" y="3093084"/>
            <a:ext cx="2449195" cy="7620"/>
          </a:xfrm>
          <a:custGeom>
            <a:avLst/>
            <a:gdLst/>
            <a:ahLst/>
            <a:cxnLst/>
            <a:rect l="l" t="t" r="r" b="b"/>
            <a:pathLst>
              <a:path w="2449195" h="7619">
                <a:moveTo>
                  <a:pt x="2449068" y="0"/>
                </a:moveTo>
                <a:lnTo>
                  <a:pt x="1914893" y="0"/>
                </a:lnTo>
                <a:lnTo>
                  <a:pt x="312407" y="0"/>
                </a:lnTo>
                <a:lnTo>
                  <a:pt x="158496" y="0"/>
                </a:lnTo>
                <a:lnTo>
                  <a:pt x="0" y="0"/>
                </a:lnTo>
                <a:lnTo>
                  <a:pt x="0" y="7620"/>
                </a:lnTo>
                <a:lnTo>
                  <a:pt x="158496" y="7620"/>
                </a:lnTo>
                <a:lnTo>
                  <a:pt x="312407" y="7620"/>
                </a:lnTo>
                <a:lnTo>
                  <a:pt x="2449068" y="7620"/>
                </a:lnTo>
                <a:lnTo>
                  <a:pt x="2449068" y="0"/>
                </a:lnTo>
                <a:close/>
              </a:path>
            </a:pathLst>
          </a:custGeom>
          <a:solidFill>
            <a:srgbClr val="4C4D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7135874" y="2847210"/>
            <a:ext cx="1511935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4485" algn="l"/>
              </a:tabLst>
            </a:pPr>
            <a:r>
              <a:rPr dirty="0" sz="1750" spc="-25" b="1">
                <a:solidFill>
                  <a:srgbClr val="002060"/>
                </a:solidFill>
                <a:latin typeface="Arial Narrow"/>
                <a:cs typeface="Arial Narrow"/>
              </a:rPr>
              <a:t>4</a:t>
            </a:r>
            <a:r>
              <a:rPr dirty="0" baseline="2222" sz="1875" spc="-37" b="1">
                <a:solidFill>
                  <a:srgbClr val="002060"/>
                </a:solidFill>
                <a:latin typeface="Arial Narrow"/>
                <a:cs typeface="Arial Narrow"/>
              </a:rPr>
              <a:t>¢</a:t>
            </a:r>
            <a:r>
              <a:rPr dirty="0" baseline="2222" sz="1875" b="1">
                <a:solidFill>
                  <a:srgbClr val="002060"/>
                </a:solidFill>
                <a:latin typeface="Arial Narrow"/>
                <a:cs typeface="Arial Narrow"/>
              </a:rPr>
              <a:t>	</a:t>
            </a:r>
            <a:r>
              <a:rPr dirty="0" sz="950" spc="-10">
                <a:solidFill>
                  <a:srgbClr val="231F20"/>
                </a:solidFill>
                <a:latin typeface="Tahoma"/>
                <a:cs typeface="Tahoma"/>
              </a:rPr>
              <a:t>information</a:t>
            </a:r>
            <a:r>
              <a:rPr dirty="0" sz="95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Tahoma"/>
                <a:cs typeface="Tahoma"/>
              </a:rPr>
              <a:t>resources</a:t>
            </a:r>
            <a:endParaRPr sz="950">
              <a:latin typeface="Tahoma"/>
              <a:cs typeface="Tahom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145018" y="3152008"/>
            <a:ext cx="1418590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5595" algn="l"/>
              </a:tabLst>
            </a:pPr>
            <a:r>
              <a:rPr dirty="0" u="sng" sz="1750" spc="-25" b="1">
                <a:solidFill>
                  <a:srgbClr val="002060"/>
                </a:solidFill>
                <a:uFill>
                  <a:solidFill>
                    <a:srgbClr val="4C4D4F"/>
                  </a:solidFill>
                </a:uFill>
                <a:latin typeface="Arial Narrow"/>
                <a:cs typeface="Arial Narrow"/>
              </a:rPr>
              <a:t>1</a:t>
            </a:r>
            <a:r>
              <a:rPr dirty="0" u="sng" baseline="2222" sz="1875" spc="-37" b="1">
                <a:solidFill>
                  <a:srgbClr val="002060"/>
                </a:solidFill>
                <a:uFill>
                  <a:solidFill>
                    <a:srgbClr val="4C4D4F"/>
                  </a:solidFill>
                </a:uFill>
                <a:latin typeface="Arial Narrow"/>
                <a:cs typeface="Arial Narrow"/>
              </a:rPr>
              <a:t>¢</a:t>
            </a:r>
            <a:r>
              <a:rPr dirty="0" u="sng" baseline="2222" sz="1875" b="1">
                <a:solidFill>
                  <a:srgbClr val="002060"/>
                </a:solidFill>
                <a:uFill>
                  <a:solidFill>
                    <a:srgbClr val="4C4D4F"/>
                  </a:solidFill>
                </a:uFill>
                <a:latin typeface="Arial Narrow"/>
                <a:cs typeface="Arial Narrow"/>
              </a:rPr>
              <a:t>	</a:t>
            </a:r>
            <a:r>
              <a:rPr dirty="0" u="sng" baseline="2923" sz="1425">
                <a:solidFill>
                  <a:srgbClr val="231F20"/>
                </a:solidFill>
                <a:uFill>
                  <a:solidFill>
                    <a:srgbClr val="4C4D4F"/>
                  </a:solidFill>
                </a:uFill>
                <a:latin typeface="Tahoma"/>
                <a:cs typeface="Tahoma"/>
              </a:rPr>
              <a:t>Contract</a:t>
            </a:r>
            <a:r>
              <a:rPr dirty="0" u="sng" baseline="2923" sz="1425" spc="-89">
                <a:solidFill>
                  <a:srgbClr val="231F20"/>
                </a:solidFill>
                <a:uFill>
                  <a:solidFill>
                    <a:srgbClr val="4C4D4F"/>
                  </a:solidFill>
                </a:uFill>
                <a:latin typeface="Tahoma"/>
                <a:cs typeface="Tahoma"/>
              </a:rPr>
              <a:t> </a:t>
            </a:r>
            <a:r>
              <a:rPr dirty="0" u="sng" baseline="2923" sz="1425" spc="-15">
                <a:solidFill>
                  <a:srgbClr val="231F20"/>
                </a:solidFill>
                <a:uFill>
                  <a:solidFill>
                    <a:srgbClr val="4C4D4F"/>
                  </a:solidFill>
                </a:uFill>
                <a:latin typeface="Tahoma"/>
                <a:cs typeface="Tahoma"/>
              </a:rPr>
              <a:t>compliance</a:t>
            </a:r>
            <a:endParaRPr baseline="2923" sz="1425">
              <a:latin typeface="Tahoma"/>
              <a:cs typeface="Tahoma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1053020" y="2256981"/>
            <a:ext cx="8510270" cy="3891279"/>
            <a:chOff x="1053020" y="2256981"/>
            <a:chExt cx="8510270" cy="3891279"/>
          </a:xfrm>
        </p:grpSpPr>
        <p:sp>
          <p:nvSpPr>
            <p:cNvPr id="20" name="object 20" descr=""/>
            <p:cNvSpPr/>
            <p:nvPr/>
          </p:nvSpPr>
          <p:spPr>
            <a:xfrm>
              <a:off x="5986272" y="2258569"/>
              <a:ext cx="3575050" cy="1061720"/>
            </a:xfrm>
            <a:custGeom>
              <a:avLst/>
              <a:gdLst/>
              <a:ahLst/>
              <a:cxnLst/>
              <a:rect l="l" t="t" r="r" b="b"/>
              <a:pathLst>
                <a:path w="3575050" h="1061720">
                  <a:moveTo>
                    <a:pt x="0" y="1061618"/>
                  </a:moveTo>
                  <a:lnTo>
                    <a:pt x="1161592" y="0"/>
                  </a:lnTo>
                  <a:lnTo>
                    <a:pt x="3574884" y="0"/>
                  </a:lnTo>
                </a:path>
              </a:pathLst>
            </a:custGeom>
            <a:ln w="3175">
              <a:solidFill>
                <a:srgbClr val="4C4D4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054608" y="6146292"/>
              <a:ext cx="3663315" cy="0"/>
            </a:xfrm>
            <a:custGeom>
              <a:avLst/>
              <a:gdLst/>
              <a:ahLst/>
              <a:cxnLst/>
              <a:rect l="l" t="t" r="r" b="b"/>
              <a:pathLst>
                <a:path w="3663315" h="0">
                  <a:moveTo>
                    <a:pt x="366321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4C4D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1028909" y="6218845"/>
            <a:ext cx="1896110" cy="91249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0900"/>
              </a:lnSpc>
              <a:spcBef>
                <a:spcPts val="95"/>
              </a:spcBef>
              <a:tabLst>
                <a:tab pos="1623060" algn="l"/>
                <a:tab pos="1706880" algn="l"/>
              </a:tabLst>
            </a:pPr>
            <a:r>
              <a:rPr dirty="0" u="sng" sz="950" spc="-10">
                <a:solidFill>
                  <a:srgbClr val="231F20"/>
                </a:solidFill>
                <a:uFill>
                  <a:solidFill>
                    <a:srgbClr val="4C4D4F"/>
                  </a:solidFill>
                </a:uFill>
                <a:latin typeface="Tahoma"/>
                <a:cs typeface="Tahoma"/>
              </a:rPr>
              <a:t>Subcontracts</a:t>
            </a:r>
            <a:r>
              <a:rPr dirty="0" u="sng" sz="950">
                <a:solidFill>
                  <a:srgbClr val="231F20"/>
                </a:solidFill>
                <a:uFill>
                  <a:solidFill>
                    <a:srgbClr val="4C4D4F"/>
                  </a:solidFill>
                </a:uFill>
                <a:latin typeface="Tahoma"/>
                <a:cs typeface="Tahoma"/>
              </a:rPr>
              <a:t>	</a:t>
            </a:r>
            <a:r>
              <a:rPr dirty="0" u="sng" baseline="1587" sz="2625" spc="-89" b="1">
                <a:solidFill>
                  <a:srgbClr val="E46C0A"/>
                </a:solidFill>
                <a:uFill>
                  <a:solidFill>
                    <a:srgbClr val="4C4D4F"/>
                  </a:solidFill>
                </a:uFill>
                <a:latin typeface="Arial Narrow"/>
                <a:cs typeface="Arial Narrow"/>
              </a:rPr>
              <a:t>16</a:t>
            </a:r>
            <a:r>
              <a:rPr dirty="0" u="sng" baseline="2222" sz="1875" spc="-89" b="1">
                <a:solidFill>
                  <a:srgbClr val="E46C0A"/>
                </a:solidFill>
                <a:uFill>
                  <a:solidFill>
                    <a:srgbClr val="4C4D4F"/>
                  </a:solidFill>
                </a:uFill>
                <a:latin typeface="Arial Narrow"/>
                <a:cs typeface="Arial Narrow"/>
              </a:rPr>
              <a:t>¢</a:t>
            </a:r>
            <a:r>
              <a:rPr dirty="0" baseline="2222" sz="1875" spc="-89" b="1">
                <a:solidFill>
                  <a:srgbClr val="E46C0A"/>
                </a:solidFill>
                <a:latin typeface="Arial Narrow"/>
                <a:cs typeface="Arial Narrow"/>
              </a:rPr>
              <a:t> </a:t>
            </a:r>
            <a:r>
              <a:rPr dirty="0" u="sng" sz="950">
                <a:solidFill>
                  <a:srgbClr val="231F20"/>
                </a:solidFill>
                <a:uFill>
                  <a:solidFill>
                    <a:srgbClr val="4C4D4F"/>
                  </a:solidFill>
                </a:uFill>
                <a:latin typeface="Tahoma"/>
                <a:cs typeface="Tahoma"/>
              </a:rPr>
              <a:t>Materials,</a:t>
            </a:r>
            <a:r>
              <a:rPr dirty="0" u="sng" sz="950" spc="265">
                <a:solidFill>
                  <a:srgbClr val="231F20"/>
                </a:solidFill>
                <a:uFill>
                  <a:solidFill>
                    <a:srgbClr val="4C4D4F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950">
                <a:solidFill>
                  <a:srgbClr val="231F20"/>
                </a:solidFill>
                <a:uFill>
                  <a:solidFill>
                    <a:srgbClr val="4C4D4F"/>
                  </a:solidFill>
                </a:uFill>
                <a:latin typeface="Tahoma"/>
                <a:cs typeface="Tahoma"/>
              </a:rPr>
              <a:t>services</a:t>
            </a:r>
            <a:r>
              <a:rPr dirty="0" u="sng" sz="950" spc="285">
                <a:solidFill>
                  <a:srgbClr val="231F20"/>
                </a:solidFill>
                <a:uFill>
                  <a:solidFill>
                    <a:srgbClr val="4C4D4F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950">
                <a:solidFill>
                  <a:srgbClr val="231F20"/>
                </a:solidFill>
                <a:uFill>
                  <a:solidFill>
                    <a:srgbClr val="4C4D4F"/>
                  </a:solidFill>
                </a:uFill>
                <a:latin typeface="Tahoma"/>
                <a:cs typeface="Tahoma"/>
              </a:rPr>
              <a:t>&amp;</a:t>
            </a:r>
            <a:r>
              <a:rPr dirty="0" u="sng" sz="950" spc="245">
                <a:solidFill>
                  <a:srgbClr val="231F20"/>
                </a:solidFill>
                <a:uFill>
                  <a:solidFill>
                    <a:srgbClr val="4C4D4F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950">
                <a:solidFill>
                  <a:srgbClr val="231F20"/>
                </a:solidFill>
                <a:uFill>
                  <a:solidFill>
                    <a:srgbClr val="4C4D4F"/>
                  </a:solidFill>
                </a:uFill>
                <a:latin typeface="Tahoma"/>
                <a:cs typeface="Tahoma"/>
              </a:rPr>
              <a:t>travel</a:t>
            </a:r>
            <a:r>
              <a:rPr dirty="0" u="sng" sz="950" spc="265">
                <a:solidFill>
                  <a:srgbClr val="231F20"/>
                </a:solidFill>
                <a:uFill>
                  <a:solidFill>
                    <a:srgbClr val="4C4D4F"/>
                  </a:solidFill>
                </a:uFill>
                <a:latin typeface="Tahoma"/>
                <a:cs typeface="Tahoma"/>
              </a:rPr>
              <a:t> </a:t>
            </a:r>
            <a:r>
              <a:rPr dirty="0" u="sng" baseline="1587" sz="2625" spc="-44" b="1">
                <a:solidFill>
                  <a:srgbClr val="E46C0A"/>
                </a:solidFill>
                <a:uFill>
                  <a:solidFill>
                    <a:srgbClr val="4C4D4F"/>
                  </a:solidFill>
                </a:uFill>
                <a:latin typeface="Arial Narrow"/>
                <a:cs typeface="Arial Narrow"/>
              </a:rPr>
              <a:t>10</a:t>
            </a:r>
            <a:r>
              <a:rPr dirty="0" u="sng" baseline="2222" sz="1875" spc="-44" b="1">
                <a:solidFill>
                  <a:srgbClr val="E46C0A"/>
                </a:solidFill>
                <a:uFill>
                  <a:solidFill>
                    <a:srgbClr val="4C4D4F"/>
                  </a:solidFill>
                </a:uFill>
                <a:latin typeface="Arial Narrow"/>
                <a:cs typeface="Arial Narrow"/>
              </a:rPr>
              <a:t>¢</a:t>
            </a:r>
            <a:r>
              <a:rPr dirty="0" baseline="2222" sz="1875" spc="-44" b="1">
                <a:solidFill>
                  <a:srgbClr val="E46C0A"/>
                </a:solidFill>
                <a:latin typeface="Arial Narrow"/>
                <a:cs typeface="Arial Narrow"/>
              </a:rPr>
              <a:t> </a:t>
            </a:r>
            <a:r>
              <a:rPr dirty="0" u="sng" sz="950">
                <a:solidFill>
                  <a:srgbClr val="231F20"/>
                </a:solidFill>
                <a:uFill>
                  <a:solidFill>
                    <a:srgbClr val="4C4D4F"/>
                  </a:solidFill>
                </a:uFill>
                <a:latin typeface="Tahoma"/>
                <a:cs typeface="Tahoma"/>
              </a:rPr>
              <a:t>Dedicated</a:t>
            </a:r>
            <a:r>
              <a:rPr dirty="0" u="sng" sz="950" spc="70">
                <a:solidFill>
                  <a:srgbClr val="231F20"/>
                </a:solidFill>
                <a:uFill>
                  <a:solidFill>
                    <a:srgbClr val="4C4D4F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950" spc="-10">
                <a:solidFill>
                  <a:srgbClr val="231F20"/>
                </a:solidFill>
                <a:uFill>
                  <a:solidFill>
                    <a:srgbClr val="4C4D4F"/>
                  </a:solidFill>
                </a:uFill>
                <a:latin typeface="Tahoma"/>
                <a:cs typeface="Tahoma"/>
              </a:rPr>
              <a:t>equipment</a:t>
            </a:r>
            <a:r>
              <a:rPr dirty="0" u="sng" sz="950">
                <a:solidFill>
                  <a:srgbClr val="231F20"/>
                </a:solidFill>
                <a:uFill>
                  <a:solidFill>
                    <a:srgbClr val="4C4D4F"/>
                  </a:solidFill>
                </a:uFill>
                <a:latin typeface="Tahoma"/>
                <a:cs typeface="Tahoma"/>
              </a:rPr>
              <a:t>		</a:t>
            </a:r>
            <a:r>
              <a:rPr dirty="0" u="sng" baseline="1587" sz="2625" spc="-37" b="1">
                <a:solidFill>
                  <a:srgbClr val="E46C0A"/>
                </a:solidFill>
                <a:uFill>
                  <a:solidFill>
                    <a:srgbClr val="4C4D4F"/>
                  </a:solidFill>
                </a:uFill>
                <a:latin typeface="Arial Narrow"/>
                <a:cs typeface="Arial Narrow"/>
              </a:rPr>
              <a:t>2</a:t>
            </a:r>
            <a:r>
              <a:rPr dirty="0" u="sng" baseline="2222" sz="1875" spc="-37" b="1">
                <a:solidFill>
                  <a:srgbClr val="E46C0A"/>
                </a:solidFill>
                <a:uFill>
                  <a:solidFill>
                    <a:srgbClr val="4C4D4F"/>
                  </a:solidFill>
                </a:uFill>
                <a:latin typeface="Arial Narrow"/>
                <a:cs typeface="Arial Narrow"/>
              </a:rPr>
              <a:t>¢</a:t>
            </a:r>
            <a:endParaRPr baseline="2222" sz="1875">
              <a:latin typeface="Arial Narrow"/>
              <a:cs typeface="Arial Narrow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052456" y="5912712"/>
            <a:ext cx="1214755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-35">
                <a:solidFill>
                  <a:srgbClr val="4C4D4F"/>
                </a:solidFill>
                <a:latin typeface="Arial"/>
                <a:cs typeface="Arial"/>
              </a:rPr>
              <a:t>Economic</a:t>
            </a:r>
            <a:r>
              <a:rPr dirty="0" sz="950" spc="-1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dirty="0" sz="950" spc="-25">
                <a:solidFill>
                  <a:srgbClr val="4C4D4F"/>
                </a:solidFill>
                <a:latin typeface="Arial"/>
                <a:cs typeface="Arial"/>
              </a:rPr>
              <a:t>development</a:t>
            </a:r>
            <a:endParaRPr sz="95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652272" y="3183689"/>
            <a:ext cx="1750060" cy="622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100"/>
              </a:spcBef>
              <a:tabLst>
                <a:tab pos="1475105" algn="l"/>
              </a:tabLst>
            </a:pPr>
            <a:r>
              <a:rPr dirty="0" u="sng" sz="950">
                <a:solidFill>
                  <a:srgbClr val="231F20"/>
                </a:solidFill>
                <a:uFill>
                  <a:solidFill>
                    <a:srgbClr val="4C4D4F"/>
                  </a:solidFill>
                </a:uFill>
                <a:latin typeface="Tahoma"/>
                <a:cs typeface="Tahoma"/>
              </a:rPr>
              <a:t>Student</a:t>
            </a:r>
            <a:r>
              <a:rPr dirty="0" u="sng" sz="950" spc="-10">
                <a:solidFill>
                  <a:srgbClr val="231F20"/>
                </a:solidFill>
                <a:uFill>
                  <a:solidFill>
                    <a:srgbClr val="4C4D4F"/>
                  </a:solidFill>
                </a:uFill>
                <a:latin typeface="Tahoma"/>
                <a:cs typeface="Tahoma"/>
              </a:rPr>
              <a:t> support</a:t>
            </a:r>
            <a:r>
              <a:rPr dirty="0" u="sng" sz="950">
                <a:solidFill>
                  <a:srgbClr val="231F20"/>
                </a:solidFill>
                <a:uFill>
                  <a:solidFill>
                    <a:srgbClr val="4C4D4F"/>
                  </a:solidFill>
                </a:uFill>
                <a:latin typeface="Tahoma"/>
                <a:cs typeface="Tahoma"/>
              </a:rPr>
              <a:t>	</a:t>
            </a:r>
            <a:r>
              <a:rPr dirty="0" u="sng" baseline="1587" sz="2625" spc="-82" b="1">
                <a:solidFill>
                  <a:srgbClr val="E46C0A"/>
                </a:solidFill>
                <a:uFill>
                  <a:solidFill>
                    <a:srgbClr val="4C4D4F"/>
                  </a:solidFill>
                </a:uFill>
                <a:latin typeface="Arial Narrow"/>
                <a:cs typeface="Arial Narrow"/>
              </a:rPr>
              <a:t>27</a:t>
            </a:r>
            <a:r>
              <a:rPr dirty="0" u="sng" baseline="2222" sz="1875" spc="-82" b="1">
                <a:solidFill>
                  <a:srgbClr val="E46C0A"/>
                </a:solidFill>
                <a:uFill>
                  <a:solidFill>
                    <a:srgbClr val="4C4D4F"/>
                  </a:solidFill>
                </a:uFill>
                <a:latin typeface="Arial Narrow"/>
                <a:cs typeface="Arial Narrow"/>
              </a:rPr>
              <a:t>¢</a:t>
            </a:r>
            <a:r>
              <a:rPr dirty="0" baseline="2222" sz="1875" spc="-82" b="1">
                <a:solidFill>
                  <a:srgbClr val="E46C0A"/>
                </a:solidFill>
                <a:latin typeface="Arial Narrow"/>
                <a:cs typeface="Arial Narrow"/>
              </a:rPr>
              <a:t> </a:t>
            </a:r>
            <a:r>
              <a:rPr dirty="0" u="sng" sz="950">
                <a:solidFill>
                  <a:srgbClr val="231F20"/>
                </a:solidFill>
                <a:uFill>
                  <a:solidFill>
                    <a:srgbClr val="4C4D4F"/>
                  </a:solidFill>
                </a:uFill>
                <a:latin typeface="Tahoma"/>
                <a:cs typeface="Tahoma"/>
              </a:rPr>
              <a:t>Research</a:t>
            </a:r>
            <a:r>
              <a:rPr dirty="0" u="sng" sz="950" spc="75">
                <a:solidFill>
                  <a:srgbClr val="231F20"/>
                </a:solidFill>
                <a:uFill>
                  <a:solidFill>
                    <a:srgbClr val="4C4D4F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950">
                <a:solidFill>
                  <a:srgbClr val="231F20"/>
                </a:solidFill>
                <a:uFill>
                  <a:solidFill>
                    <a:srgbClr val="4C4D4F"/>
                  </a:solidFill>
                </a:uFill>
                <a:latin typeface="Tahoma"/>
                <a:cs typeface="Tahoma"/>
              </a:rPr>
              <a:t>staff</a:t>
            </a:r>
            <a:r>
              <a:rPr dirty="0" u="sng" sz="950" spc="20">
                <a:solidFill>
                  <a:srgbClr val="231F20"/>
                </a:solidFill>
                <a:uFill>
                  <a:solidFill>
                    <a:srgbClr val="4C4D4F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950" spc="-10">
                <a:solidFill>
                  <a:srgbClr val="231F20"/>
                </a:solidFill>
                <a:uFill>
                  <a:solidFill>
                    <a:srgbClr val="4C4D4F"/>
                  </a:solidFill>
                </a:uFill>
                <a:latin typeface="Tahoma"/>
                <a:cs typeface="Tahoma"/>
              </a:rPr>
              <a:t>support</a:t>
            </a:r>
            <a:r>
              <a:rPr dirty="0" u="sng" sz="950">
                <a:solidFill>
                  <a:srgbClr val="231F20"/>
                </a:solidFill>
                <a:uFill>
                  <a:solidFill>
                    <a:srgbClr val="4C4D4F"/>
                  </a:solidFill>
                </a:uFill>
                <a:latin typeface="Tahoma"/>
                <a:cs typeface="Tahoma"/>
              </a:rPr>
              <a:t>	</a:t>
            </a:r>
            <a:r>
              <a:rPr dirty="0" u="sng" baseline="1587" sz="2625" spc="-82" b="1">
                <a:solidFill>
                  <a:srgbClr val="E46C0A"/>
                </a:solidFill>
                <a:uFill>
                  <a:solidFill>
                    <a:srgbClr val="4C4D4F"/>
                  </a:solidFill>
                </a:uFill>
                <a:latin typeface="Arial Narrow"/>
                <a:cs typeface="Arial Narrow"/>
              </a:rPr>
              <a:t>20</a:t>
            </a:r>
            <a:r>
              <a:rPr dirty="0" u="sng" baseline="2222" sz="1875" spc="-82" b="1">
                <a:solidFill>
                  <a:srgbClr val="E46C0A"/>
                </a:solidFill>
                <a:uFill>
                  <a:solidFill>
                    <a:srgbClr val="4C4D4F"/>
                  </a:solidFill>
                </a:uFill>
                <a:latin typeface="Arial Narrow"/>
                <a:cs typeface="Arial Narrow"/>
              </a:rPr>
              <a:t>¢</a:t>
            </a:r>
            <a:endParaRPr baseline="2222" sz="1875">
              <a:latin typeface="Arial Narrow"/>
              <a:cs typeface="Arial Narrow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52272" y="2904375"/>
            <a:ext cx="1238885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-25">
                <a:solidFill>
                  <a:srgbClr val="4C4D4F"/>
                </a:solidFill>
                <a:latin typeface="Arial"/>
                <a:cs typeface="Arial"/>
              </a:rPr>
              <a:t>Workforce</a:t>
            </a:r>
            <a:r>
              <a:rPr dirty="0" sz="950" spc="-4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dirty="0" sz="950" spc="-20">
                <a:solidFill>
                  <a:srgbClr val="4C4D4F"/>
                </a:solidFill>
                <a:latin typeface="Arial"/>
                <a:cs typeface="Arial"/>
              </a:rPr>
              <a:t>development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664463" y="2461260"/>
            <a:ext cx="6604000" cy="2438400"/>
            <a:chOff x="664463" y="2461260"/>
            <a:chExt cx="6604000" cy="2438400"/>
          </a:xfrm>
        </p:grpSpPr>
        <p:sp>
          <p:nvSpPr>
            <p:cNvPr id="27" name="object 27" descr=""/>
            <p:cNvSpPr/>
            <p:nvPr/>
          </p:nvSpPr>
          <p:spPr>
            <a:xfrm>
              <a:off x="665987" y="3139440"/>
              <a:ext cx="2468880" cy="335280"/>
            </a:xfrm>
            <a:custGeom>
              <a:avLst/>
              <a:gdLst/>
              <a:ahLst/>
              <a:cxnLst/>
              <a:rect l="l" t="t" r="r" b="b"/>
              <a:pathLst>
                <a:path w="2468880" h="335279">
                  <a:moveTo>
                    <a:pt x="2468880" y="335279"/>
                  </a:moveTo>
                  <a:lnTo>
                    <a:pt x="2133600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4C4D4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4616196" y="2461259"/>
              <a:ext cx="2651760" cy="2438400"/>
            </a:xfrm>
            <a:custGeom>
              <a:avLst/>
              <a:gdLst/>
              <a:ahLst/>
              <a:cxnLst/>
              <a:rect l="l" t="t" r="r" b="b"/>
              <a:pathLst>
                <a:path w="2651759" h="2438400">
                  <a:moveTo>
                    <a:pt x="2651760" y="2310384"/>
                  </a:moveTo>
                  <a:lnTo>
                    <a:pt x="129540" y="2310384"/>
                  </a:lnTo>
                  <a:lnTo>
                    <a:pt x="129540" y="0"/>
                  </a:lnTo>
                  <a:lnTo>
                    <a:pt x="0" y="0"/>
                  </a:lnTo>
                  <a:lnTo>
                    <a:pt x="0" y="2310384"/>
                  </a:lnTo>
                  <a:lnTo>
                    <a:pt x="0" y="2386584"/>
                  </a:lnTo>
                  <a:lnTo>
                    <a:pt x="0" y="2438400"/>
                  </a:lnTo>
                  <a:lnTo>
                    <a:pt x="2651760" y="2438400"/>
                  </a:lnTo>
                  <a:lnTo>
                    <a:pt x="2651760" y="23103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08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2500"/>
              <a:t>Putting</a:t>
            </a:r>
            <a:r>
              <a:rPr dirty="0" sz="2500" spc="180"/>
              <a:t> </a:t>
            </a:r>
            <a:r>
              <a:rPr dirty="0" sz="2500"/>
              <a:t>the</a:t>
            </a:r>
            <a:r>
              <a:rPr dirty="0" sz="2500" spc="190"/>
              <a:t> </a:t>
            </a:r>
            <a:r>
              <a:rPr dirty="0" sz="2500"/>
              <a:t>Federal</a:t>
            </a:r>
            <a:r>
              <a:rPr dirty="0" sz="2500" spc="175"/>
              <a:t> </a:t>
            </a:r>
            <a:r>
              <a:rPr dirty="0" sz="2500"/>
              <a:t>Research</a:t>
            </a:r>
            <a:r>
              <a:rPr dirty="0" sz="2500" spc="40"/>
              <a:t> </a:t>
            </a:r>
            <a:r>
              <a:rPr dirty="0" sz="2500"/>
              <a:t>Dollar</a:t>
            </a:r>
            <a:r>
              <a:rPr dirty="0" sz="2500" spc="185"/>
              <a:t> </a:t>
            </a:r>
            <a:r>
              <a:rPr dirty="0" sz="2500"/>
              <a:t>to</a:t>
            </a:r>
            <a:r>
              <a:rPr dirty="0" sz="2500" spc="95"/>
              <a:t> </a:t>
            </a:r>
            <a:r>
              <a:rPr dirty="0" sz="2500" spc="-20"/>
              <a:t>Work</a:t>
            </a:r>
            <a:endParaRPr sz="2500"/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b="0">
                <a:latin typeface="Arial"/>
                <a:cs typeface="Arial"/>
              </a:rPr>
              <a:t>for</a:t>
            </a:r>
            <a:r>
              <a:rPr dirty="0" spc="-90" b="0">
                <a:latin typeface="Arial"/>
                <a:cs typeface="Arial"/>
              </a:rPr>
              <a:t> </a:t>
            </a:r>
            <a:r>
              <a:rPr dirty="0" spc="-25"/>
              <a:t>Advancing</a:t>
            </a:r>
            <a:r>
              <a:rPr dirty="0" spc="-35"/>
              <a:t> </a:t>
            </a:r>
            <a:r>
              <a:rPr dirty="0" spc="-20"/>
              <a:t>Research,</a:t>
            </a:r>
            <a:r>
              <a:rPr dirty="0" spc="-40"/>
              <a:t> </a:t>
            </a:r>
            <a:r>
              <a:rPr dirty="0" spc="-20"/>
              <a:t>Economic</a:t>
            </a:r>
            <a:r>
              <a:rPr dirty="0" spc="-55"/>
              <a:t> </a:t>
            </a:r>
            <a:r>
              <a:rPr dirty="0"/>
              <a:t>Development</a:t>
            </a:r>
            <a:r>
              <a:rPr dirty="0" spc="30"/>
              <a:t> </a:t>
            </a:r>
            <a:r>
              <a:rPr dirty="0"/>
              <a:t>&amp;</a:t>
            </a:r>
            <a:r>
              <a:rPr dirty="0" spc="-105"/>
              <a:t> </a:t>
            </a:r>
            <a:r>
              <a:rPr dirty="0" spc="-10"/>
              <a:t>Competitiveness</a:t>
            </a:r>
          </a:p>
        </p:txBody>
      </p:sp>
      <p:pic>
        <p:nvPicPr>
          <p:cNvPr id="30" name="object 3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3923" y="318516"/>
            <a:ext cx="1981199" cy="475487"/>
          </a:xfrm>
          <a:prstGeom prst="rect">
            <a:avLst/>
          </a:prstGeom>
        </p:spPr>
      </p:pic>
      <p:grpSp>
        <p:nvGrpSpPr>
          <p:cNvPr id="31" name="object 31" descr=""/>
          <p:cNvGrpSpPr/>
          <p:nvPr/>
        </p:nvGrpSpPr>
        <p:grpSpPr>
          <a:xfrm>
            <a:off x="2438400" y="2625852"/>
            <a:ext cx="4758055" cy="4779010"/>
            <a:chOff x="2438400" y="2625852"/>
            <a:chExt cx="4758055" cy="4779010"/>
          </a:xfrm>
        </p:grpSpPr>
        <p:pic>
          <p:nvPicPr>
            <p:cNvPr id="32" name="object 3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49067" y="2625852"/>
              <a:ext cx="4747259" cy="4419599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8400" y="2727960"/>
              <a:ext cx="4411979" cy="4238243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3905851" y="4820553"/>
              <a:ext cx="858519" cy="2584450"/>
            </a:xfrm>
            <a:custGeom>
              <a:avLst/>
              <a:gdLst/>
              <a:ahLst/>
              <a:cxnLst/>
              <a:rect l="l" t="t" r="r" b="b"/>
              <a:pathLst>
                <a:path w="858520" h="2584450">
                  <a:moveTo>
                    <a:pt x="734199" y="0"/>
                  </a:moveTo>
                  <a:lnTo>
                    <a:pt x="0" y="2548089"/>
                  </a:lnTo>
                  <a:lnTo>
                    <a:pt x="124129" y="2583853"/>
                  </a:lnTo>
                  <a:lnTo>
                    <a:pt x="858329" y="35763"/>
                  </a:lnTo>
                  <a:lnTo>
                    <a:pt x="7341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/>
          <p:nvPr/>
        </p:nvSpPr>
        <p:spPr>
          <a:xfrm>
            <a:off x="761" y="1219961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 h="0">
                <a:moveTo>
                  <a:pt x="0" y="0"/>
                </a:moveTo>
                <a:lnTo>
                  <a:pt x="10058400" y="0"/>
                </a:lnTo>
              </a:path>
            </a:pathLst>
          </a:custGeom>
          <a:ln w="28956">
            <a:solidFill>
              <a:srgbClr val="002060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928116" y="5945123"/>
            <a:ext cx="770890" cy="167640"/>
          </a:xfrm>
          <a:custGeom>
            <a:avLst/>
            <a:gdLst/>
            <a:ahLst/>
            <a:cxnLst/>
            <a:rect l="l" t="t" r="r" b="b"/>
            <a:pathLst>
              <a:path w="770889" h="167639">
                <a:moveTo>
                  <a:pt x="770762" y="0"/>
                </a:moveTo>
                <a:lnTo>
                  <a:pt x="0" y="0"/>
                </a:lnTo>
                <a:lnTo>
                  <a:pt x="0" y="167639"/>
                </a:lnTo>
                <a:lnTo>
                  <a:pt x="770762" y="167639"/>
                </a:lnTo>
                <a:lnTo>
                  <a:pt x="7707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376140" y="925702"/>
            <a:ext cx="5462270" cy="529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 spc="-50">
                <a:solidFill>
                  <a:srgbClr val="231F20"/>
                </a:solidFill>
                <a:latin typeface="Arial"/>
                <a:cs typeface="Arial"/>
              </a:rPr>
              <a:t>F&amp;A</a:t>
            </a:r>
            <a:r>
              <a:rPr dirty="0" sz="1100" spc="-9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costs</a:t>
            </a:r>
            <a:r>
              <a:rPr dirty="0" sz="1100" spc="-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dirty="0" sz="1100" spc="-1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Arial"/>
                <a:cs typeface="Arial"/>
              </a:rPr>
              <a:t>essential</a:t>
            </a:r>
            <a:r>
              <a:rPr dirty="0" sz="1100" spc="-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costs</a:t>
            </a:r>
            <a:r>
              <a:rPr dirty="0" sz="1100" spc="-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dirty="0" sz="11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doing</a:t>
            </a:r>
            <a:r>
              <a:rPr dirty="0" sz="11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Arial"/>
                <a:cs typeface="Arial"/>
              </a:rPr>
              <a:t>research. </a:t>
            </a:r>
            <a:r>
              <a:rPr dirty="0" sz="1100" spc="-55">
                <a:solidFill>
                  <a:srgbClr val="231F20"/>
                </a:solidFill>
                <a:latin typeface="Arial"/>
                <a:cs typeface="Arial"/>
              </a:rPr>
              <a:t>They</a:t>
            </a:r>
            <a:r>
              <a:rPr dirty="0" sz="1100" spc="-1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dirty="0" sz="1100" spc="-11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Arial"/>
                <a:cs typeface="Arial"/>
              </a:rPr>
              <a:t>expenses</a:t>
            </a:r>
            <a:r>
              <a:rPr dirty="0" sz="1100" spc="-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dirty="0" sz="1100" spc="-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Arial"/>
                <a:cs typeface="Arial"/>
              </a:rPr>
              <a:t>cannot</a:t>
            </a:r>
            <a:r>
              <a:rPr dirty="0" sz="11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dirty="0" sz="11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assigned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dirty="0" sz="11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dirty="0" sz="1100" spc="-1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Arial"/>
                <a:cs typeface="Arial"/>
              </a:rPr>
              <a:t>single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project,</a:t>
            </a:r>
            <a:r>
              <a:rPr dirty="0" sz="11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Arial"/>
                <a:cs typeface="Arial"/>
              </a:rPr>
              <a:t>such</a:t>
            </a:r>
            <a:r>
              <a:rPr dirty="0" sz="1100" spc="-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dirty="0" sz="1100" spc="-8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Arial"/>
                <a:cs typeface="Arial"/>
              </a:rPr>
              <a:t>research</a:t>
            </a:r>
            <a:r>
              <a:rPr dirty="0" sz="11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Arial"/>
                <a:cs typeface="Arial"/>
              </a:rPr>
              <a:t>infrastructure,</a:t>
            </a:r>
            <a:r>
              <a:rPr dirty="0" sz="1100" spc="-5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231F20"/>
                </a:solidFill>
                <a:latin typeface="Arial"/>
                <a:cs typeface="Arial"/>
              </a:rPr>
              <a:t>human</a:t>
            </a:r>
            <a:r>
              <a:rPr dirty="0" sz="1100" spc="-1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dirty="0" sz="1100" spc="-40">
                <a:solidFill>
                  <a:srgbClr val="231F20"/>
                </a:solidFill>
                <a:latin typeface="Arial"/>
                <a:cs typeface="Arial"/>
              </a:rPr>
              <a:t> animal</a:t>
            </a:r>
            <a:r>
              <a:rPr dirty="0" sz="1100" spc="-9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Arial"/>
                <a:cs typeface="Arial"/>
              </a:rPr>
              <a:t>safety,</a:t>
            </a:r>
            <a:r>
              <a:rPr dirty="0" sz="1100" spc="-8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dirty="0" sz="11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regulatory compliance.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376280" y="1621695"/>
            <a:ext cx="5638800" cy="529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5"/>
              </a:spcBef>
            </a:pPr>
            <a:r>
              <a:rPr dirty="0" sz="1100" spc="-25">
                <a:solidFill>
                  <a:srgbClr val="231F20"/>
                </a:solidFill>
                <a:latin typeface="Arial"/>
                <a:cs typeface="Arial"/>
              </a:rPr>
              <a:t>No.</a:t>
            </a:r>
            <a:r>
              <a:rPr dirty="0" sz="1100" spc="-7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dirty="0" sz="1100" spc="-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Arial"/>
                <a:cs typeface="Arial"/>
              </a:rPr>
              <a:t>university’s</a:t>
            </a:r>
            <a:r>
              <a:rPr dirty="0" sz="11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231F20"/>
                </a:solidFill>
                <a:latin typeface="Arial"/>
                <a:cs typeface="Arial"/>
              </a:rPr>
              <a:t>F&amp;A</a:t>
            </a:r>
            <a:r>
              <a:rPr dirty="0" sz="1100" spc="-9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cost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Arial"/>
                <a:cs typeface="Arial"/>
              </a:rPr>
              <a:t>rate</a:t>
            </a:r>
            <a:r>
              <a:rPr dirty="0" sz="1100" spc="-8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dirty="0" sz="1100" spc="-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dirty="0" sz="11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dirty="0" sz="1100" spc="-1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percent</a:t>
            </a:r>
            <a:r>
              <a:rPr dirty="0" sz="11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dirty="0" sz="11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total</a:t>
            </a:r>
            <a:r>
              <a:rPr dirty="0" sz="1100" spc="-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Arial"/>
                <a:cs typeface="Arial"/>
              </a:rPr>
              <a:t>grant,</a:t>
            </a:r>
            <a:r>
              <a:rPr dirty="0" sz="1100" spc="-9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but</a:t>
            </a:r>
            <a:r>
              <a:rPr dirty="0" sz="1100" spc="-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dirty="0" sz="1100" spc="-1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Arial"/>
                <a:cs typeface="Arial"/>
              </a:rPr>
              <a:t>percentage</a:t>
            </a:r>
            <a:r>
              <a:rPr dirty="0" sz="1100" spc="-7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dirty="0" sz="11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dirty="0" sz="1100" spc="-35">
                <a:solidFill>
                  <a:srgbClr val="231F20"/>
                </a:solidFill>
                <a:latin typeface="Arial"/>
                <a:cs typeface="Arial"/>
              </a:rPr>
              <a:t>research</a:t>
            </a:r>
            <a:r>
              <a:rPr dirty="0" sz="11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project’s</a:t>
            </a:r>
            <a:r>
              <a:rPr dirty="0" sz="11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direct</a:t>
            </a:r>
            <a:r>
              <a:rPr dirty="0" sz="11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costs.</a:t>
            </a:r>
            <a:r>
              <a:rPr dirty="0" sz="11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Arial"/>
                <a:cs typeface="Arial"/>
              </a:rPr>
              <a:t>Currently,</a:t>
            </a:r>
            <a:r>
              <a:rPr dirty="0" sz="1100" spc="-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dirty="0" sz="1100" spc="-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Arial"/>
                <a:cs typeface="Arial"/>
              </a:rPr>
              <a:t>average</a:t>
            </a:r>
            <a:r>
              <a:rPr dirty="0" sz="1100" spc="-1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Arial"/>
                <a:cs typeface="Arial"/>
              </a:rPr>
              <a:t>amount</a:t>
            </a:r>
            <a:r>
              <a:rPr dirty="0" sz="1100" spc="-7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paid</a:t>
            </a:r>
            <a:r>
              <a:rPr dirty="0" sz="11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dirty="0" sz="11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Arial"/>
                <a:cs typeface="Arial"/>
              </a:rPr>
              <a:t>universities 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dirty="0" sz="1100" spc="-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231F20"/>
                </a:solidFill>
                <a:latin typeface="Arial"/>
                <a:cs typeface="Arial"/>
              </a:rPr>
              <a:t>F&amp;A</a:t>
            </a:r>
            <a:r>
              <a:rPr dirty="0" sz="1100" spc="-8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costs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dirty="0" sz="11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231F20"/>
                </a:solidFill>
                <a:latin typeface="Arial"/>
                <a:cs typeface="Arial"/>
              </a:rPr>
              <a:t>approximately</a:t>
            </a:r>
            <a:r>
              <a:rPr dirty="0" sz="1100" spc="-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25-33</a:t>
            </a:r>
            <a:r>
              <a:rPr dirty="0" sz="11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percent</a:t>
            </a:r>
            <a:r>
              <a:rPr dirty="0" sz="1100" spc="-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dirty="0" sz="11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dirty="0" sz="1100" spc="-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total</a:t>
            </a:r>
            <a:r>
              <a:rPr dirty="0" sz="1100" spc="-40">
                <a:solidFill>
                  <a:srgbClr val="231F20"/>
                </a:solidFill>
                <a:latin typeface="Arial"/>
                <a:cs typeface="Arial"/>
              </a:rPr>
              <a:t> amount</a:t>
            </a:r>
            <a:r>
              <a:rPr dirty="0" sz="1100" spc="-9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dirty="0" sz="11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dirty="0" sz="11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grant.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416804" y="2370686"/>
            <a:ext cx="3446145" cy="103251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225425">
              <a:lnSpc>
                <a:spcPct val="100000"/>
              </a:lnSpc>
              <a:spcBef>
                <a:spcPts val="265"/>
              </a:spcBef>
            </a:pP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F&amp;A</a:t>
            </a:r>
            <a:r>
              <a:rPr dirty="0" sz="11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costs</a:t>
            </a:r>
            <a:r>
              <a:rPr dirty="0" sz="11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dirty="0" sz="11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percent</a:t>
            </a:r>
            <a:r>
              <a:rPr dirty="0" sz="11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dirty="0" sz="11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total</a:t>
            </a:r>
            <a:r>
              <a:rPr dirty="0" sz="1100" spc="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research</a:t>
            </a:r>
            <a:r>
              <a:rPr dirty="0" sz="1100" spc="-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31F20"/>
                </a:solidFill>
                <a:latin typeface="Arial"/>
                <a:cs typeface="Arial"/>
              </a:rPr>
              <a:t>funding</a:t>
            </a:r>
            <a:endParaRPr sz="1100">
              <a:latin typeface="Arial"/>
              <a:cs typeface="Arial"/>
            </a:endParaRPr>
          </a:p>
          <a:p>
            <a:pPr marL="429895">
              <a:lnSpc>
                <a:spcPct val="100000"/>
              </a:lnSpc>
              <a:spcBef>
                <a:spcPts val="170"/>
              </a:spcBef>
            </a:pPr>
            <a:r>
              <a:rPr dirty="0" sz="1100" spc="-20" i="1">
                <a:solidFill>
                  <a:srgbClr val="231F20"/>
                </a:solidFill>
                <a:latin typeface="Arial"/>
                <a:cs typeface="Arial"/>
              </a:rPr>
              <a:t>Universities: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31</a:t>
            </a:r>
            <a:r>
              <a:rPr dirty="0" sz="1100" spc="10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percent</a:t>
            </a:r>
            <a:endParaRPr sz="1100">
              <a:latin typeface="Arial"/>
              <a:cs typeface="Arial"/>
            </a:endParaRPr>
          </a:p>
          <a:p>
            <a:pPr marL="429895">
              <a:lnSpc>
                <a:spcPct val="100000"/>
              </a:lnSpc>
              <a:spcBef>
                <a:spcPts val="204"/>
              </a:spcBef>
            </a:pPr>
            <a:r>
              <a:rPr dirty="0" sz="1100" spc="-30" i="1">
                <a:solidFill>
                  <a:srgbClr val="231F20"/>
                </a:solidFill>
                <a:latin typeface="Arial"/>
                <a:cs typeface="Arial"/>
              </a:rPr>
              <a:t>Federal</a:t>
            </a:r>
            <a:r>
              <a:rPr dirty="0" sz="1100" spc="-5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labs:</a:t>
            </a:r>
            <a:r>
              <a:rPr dirty="0" sz="1100" spc="-3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33</a:t>
            </a:r>
            <a:r>
              <a:rPr dirty="0" sz="110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percent</a:t>
            </a:r>
            <a:endParaRPr sz="1100">
              <a:latin typeface="Arial"/>
              <a:cs typeface="Arial"/>
            </a:endParaRPr>
          </a:p>
          <a:p>
            <a:pPr marL="429895">
              <a:lnSpc>
                <a:spcPct val="100000"/>
              </a:lnSpc>
              <a:spcBef>
                <a:spcPts val="190"/>
              </a:spcBef>
            </a:pP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Industrial</a:t>
            </a:r>
            <a:r>
              <a:rPr dirty="0" sz="1100" spc="-4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 i="1">
                <a:solidFill>
                  <a:srgbClr val="231F20"/>
                </a:solidFill>
                <a:latin typeface="Arial"/>
                <a:cs typeface="Arial"/>
              </a:rPr>
              <a:t>labs:</a:t>
            </a:r>
            <a:r>
              <a:rPr dirty="0" sz="1100" spc="-5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36</a:t>
            </a:r>
            <a:r>
              <a:rPr dirty="0" sz="1100" spc="1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percent</a:t>
            </a:r>
            <a:endParaRPr sz="1100">
              <a:latin typeface="Arial"/>
              <a:cs typeface="Arial"/>
            </a:endParaRPr>
          </a:p>
          <a:p>
            <a:pPr marL="429895">
              <a:lnSpc>
                <a:spcPct val="100000"/>
              </a:lnSpc>
              <a:spcBef>
                <a:spcPts val="835"/>
              </a:spcBef>
            </a:pPr>
            <a:r>
              <a:rPr dirty="0" sz="900" spc="-10" i="1">
                <a:solidFill>
                  <a:srgbClr val="231F20"/>
                </a:solidFill>
                <a:latin typeface="Arial"/>
                <a:cs typeface="Arial"/>
              </a:rPr>
              <a:t>(RAND</a:t>
            </a:r>
            <a:r>
              <a:rPr dirty="0" sz="900" spc="1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00" spc="-20" i="1">
                <a:solidFill>
                  <a:srgbClr val="231F20"/>
                </a:solidFill>
                <a:latin typeface="Arial"/>
                <a:cs typeface="Arial"/>
              </a:rPr>
              <a:t>Corporation,</a:t>
            </a:r>
            <a:r>
              <a:rPr dirty="0" sz="900" spc="1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231F20"/>
                </a:solidFill>
                <a:latin typeface="Arial"/>
                <a:cs typeface="Arial"/>
              </a:rPr>
              <a:t>2000)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376420" y="3600322"/>
            <a:ext cx="5764530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100" spc="-65">
                <a:solidFill>
                  <a:srgbClr val="231F20"/>
                </a:solidFill>
                <a:latin typeface="Arial"/>
                <a:cs typeface="Arial"/>
              </a:rPr>
              <a:t>Yes.</a:t>
            </a:r>
            <a:r>
              <a:rPr dirty="0" sz="1100" spc="-1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Colleges</a:t>
            </a:r>
            <a:r>
              <a:rPr dirty="0" sz="11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dirty="0" sz="1100" spc="-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Arial"/>
                <a:cs typeface="Arial"/>
              </a:rPr>
              <a:t>universities</a:t>
            </a:r>
            <a:r>
              <a:rPr dirty="0" sz="1100" spc="-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Arial"/>
                <a:cs typeface="Arial"/>
              </a:rPr>
              <a:t>pay</a:t>
            </a:r>
            <a:r>
              <a:rPr dirty="0" sz="1100" spc="-8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dirty="0" sz="1100" spc="-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Arial"/>
                <a:cs typeface="Arial"/>
              </a:rPr>
              <a:t>more</a:t>
            </a:r>
            <a:r>
              <a:rPr dirty="0" sz="1100" spc="-8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Arial"/>
                <a:cs typeface="Arial"/>
              </a:rPr>
              <a:t>than</a:t>
            </a:r>
            <a:r>
              <a:rPr dirty="0" sz="1100" spc="-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24</a:t>
            </a:r>
            <a:r>
              <a:rPr dirty="0" sz="110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percent</a:t>
            </a:r>
            <a:r>
              <a:rPr dirty="0" sz="11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total</a:t>
            </a:r>
            <a:r>
              <a:rPr dirty="0" sz="11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Arial"/>
                <a:cs typeface="Arial"/>
              </a:rPr>
              <a:t>academic</a:t>
            </a:r>
            <a:r>
              <a:rPr dirty="0" sz="11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231F20"/>
                </a:solidFill>
                <a:latin typeface="Arial"/>
                <a:cs typeface="Arial"/>
              </a:rPr>
              <a:t>R&amp;D</a:t>
            </a:r>
            <a:r>
              <a:rPr dirty="0" sz="1100" spc="-8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Arial"/>
                <a:cs typeface="Arial"/>
              </a:rPr>
              <a:t>funding</a:t>
            </a:r>
            <a:r>
              <a:rPr dirty="0" sz="1100" spc="-5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Arial"/>
                <a:cs typeface="Arial"/>
              </a:rPr>
              <a:t>from their</a:t>
            </a:r>
            <a:r>
              <a:rPr dirty="0" sz="11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own </a:t>
            </a:r>
            <a:r>
              <a:rPr dirty="0" sz="1100" spc="-30">
                <a:solidFill>
                  <a:srgbClr val="231F20"/>
                </a:solidFill>
                <a:latin typeface="Arial"/>
                <a:cs typeface="Arial"/>
              </a:rPr>
              <a:t>funds.</a:t>
            </a:r>
            <a:r>
              <a:rPr dirty="0" sz="1100" spc="-8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dirty="0" sz="1100" spc="-9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Arial"/>
                <a:cs typeface="Arial"/>
              </a:rPr>
              <a:t>FY15,</a:t>
            </a:r>
            <a:r>
              <a:rPr dirty="0" sz="11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Arial"/>
                <a:cs typeface="Arial"/>
              </a:rPr>
              <a:t>universities</a:t>
            </a:r>
            <a:r>
              <a:rPr dirty="0" sz="1100" spc="-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contributed</a:t>
            </a:r>
            <a:r>
              <a:rPr dirty="0" sz="1100" spc="-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231F20"/>
                </a:solidFill>
                <a:latin typeface="Arial"/>
                <a:cs typeface="Arial"/>
              </a:rPr>
              <a:t>approximately</a:t>
            </a:r>
            <a:r>
              <a:rPr dirty="0" sz="1100" spc="-5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$4.9</a:t>
            </a:r>
            <a:r>
              <a:rPr dirty="0" sz="1100" spc="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billion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 in</a:t>
            </a:r>
            <a:r>
              <a:rPr dirty="0" sz="11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Arial"/>
                <a:cs typeface="Arial"/>
              </a:rPr>
              <a:t>facilities</a:t>
            </a:r>
            <a:r>
              <a:rPr dirty="0" sz="1100" spc="-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dirty="0" sz="1100" spc="-35">
                <a:solidFill>
                  <a:srgbClr val="231F20"/>
                </a:solidFill>
                <a:latin typeface="Arial"/>
                <a:cs typeface="Arial"/>
              </a:rPr>
              <a:t>administrative</a:t>
            </a:r>
            <a:r>
              <a:rPr dirty="0" sz="1100" spc="-7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Arial"/>
                <a:cs typeface="Arial"/>
              </a:rPr>
              <a:t>expenditures</a:t>
            </a:r>
            <a:r>
              <a:rPr dirty="0" sz="1100" spc="-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not </a:t>
            </a:r>
            <a:r>
              <a:rPr dirty="0" sz="1100" spc="-30">
                <a:solidFill>
                  <a:srgbClr val="231F20"/>
                </a:solidFill>
                <a:latin typeface="Arial"/>
                <a:cs typeface="Arial"/>
              </a:rPr>
              <a:t>reimbursed</a:t>
            </a:r>
            <a:r>
              <a:rPr dirty="0" sz="1100" spc="-7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Arial"/>
                <a:cs typeface="Arial"/>
              </a:rPr>
              <a:t>by</a:t>
            </a:r>
            <a:r>
              <a:rPr dirty="0" sz="11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231F20"/>
                </a:solidFill>
                <a:latin typeface="Arial"/>
                <a:cs typeface="Arial"/>
              </a:rPr>
              <a:t> government,</a:t>
            </a:r>
            <a:r>
              <a:rPr dirty="0" sz="11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231F20"/>
                </a:solidFill>
                <a:latin typeface="Arial"/>
                <a:cs typeface="Arial"/>
              </a:rPr>
              <a:t>many</a:t>
            </a:r>
            <a:r>
              <a:rPr dirty="0" sz="1100" spc="-1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dirty="0" sz="11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which</a:t>
            </a:r>
            <a:r>
              <a:rPr dirty="0" sz="11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Arial"/>
                <a:cs typeface="Arial"/>
              </a:rPr>
              <a:t>were</a:t>
            </a:r>
            <a:r>
              <a:rPr dirty="0" sz="11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 covered </a:t>
            </a:r>
            <a:r>
              <a:rPr dirty="0" sz="1100" spc="-20">
                <a:solidFill>
                  <a:srgbClr val="231F20"/>
                </a:solidFill>
                <a:latin typeface="Arial"/>
                <a:cs typeface="Arial"/>
              </a:rPr>
              <a:t>because</a:t>
            </a:r>
            <a:r>
              <a:rPr dirty="0" sz="11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dirty="0" sz="1100" spc="-20">
                <a:solidFill>
                  <a:srgbClr val="231F20"/>
                </a:solidFill>
                <a:latin typeface="Arial"/>
                <a:cs typeface="Arial"/>
              </a:rPr>
              <a:t> federal</a:t>
            </a:r>
            <a:r>
              <a:rPr dirty="0" sz="1100" spc="-5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limits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 on</a:t>
            </a:r>
            <a:r>
              <a:rPr dirty="0" sz="11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dirty="0" sz="11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Arial"/>
                <a:cs typeface="Arial"/>
              </a:rPr>
              <a:t>amount</a:t>
            </a:r>
            <a:r>
              <a:rPr dirty="0" sz="1100" spc="-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231F20"/>
                </a:solidFill>
                <a:latin typeface="Arial"/>
                <a:cs typeface="Arial"/>
              </a:rPr>
              <a:t> government</a:t>
            </a:r>
            <a:r>
              <a:rPr dirty="0" sz="11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dirty="0" sz="11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Arial"/>
                <a:cs typeface="Arial"/>
              </a:rPr>
              <a:t>provide,</a:t>
            </a:r>
            <a:r>
              <a:rPr dirty="0" sz="11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Arial"/>
                <a:cs typeface="Arial"/>
              </a:rPr>
              <a:t>even</a:t>
            </a:r>
            <a:r>
              <a:rPr dirty="0" sz="11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dirty="0" sz="1100" spc="-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Arial"/>
                <a:cs typeface="Arial"/>
              </a:rPr>
              <a:t>federal</a:t>
            </a:r>
            <a:r>
              <a:rPr dirty="0" sz="1100" spc="-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mandates.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376560" y="4438626"/>
            <a:ext cx="5747385" cy="529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100" spc="-30">
                <a:solidFill>
                  <a:srgbClr val="231F20"/>
                </a:solidFill>
                <a:latin typeface="Arial"/>
                <a:cs typeface="Arial"/>
              </a:rPr>
              <a:t>First,</a:t>
            </a:r>
            <a:r>
              <a:rPr dirty="0" sz="1100" spc="-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Arial"/>
                <a:cs typeface="Arial"/>
              </a:rPr>
              <a:t>foundations</a:t>
            </a:r>
            <a:r>
              <a:rPr dirty="0" sz="11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dirty="0" sz="1100" spc="-8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Arial"/>
                <a:cs typeface="Arial"/>
              </a:rPr>
              <a:t>more</a:t>
            </a:r>
            <a:r>
              <a:rPr dirty="0" sz="1100" spc="-8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Arial"/>
                <a:cs typeface="Arial"/>
              </a:rPr>
              <a:t>flexibility</a:t>
            </a:r>
            <a:r>
              <a:rPr dirty="0" sz="11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dirty="0" sz="11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Arial"/>
                <a:cs typeface="Arial"/>
              </a:rPr>
              <a:t>they</a:t>
            </a:r>
            <a:r>
              <a:rPr dirty="0" sz="1100" spc="-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Arial"/>
                <a:cs typeface="Arial"/>
              </a:rPr>
              <a:t>define</a:t>
            </a:r>
            <a:r>
              <a:rPr dirty="0" sz="11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costs,</a:t>
            </a:r>
            <a:r>
              <a:rPr dirty="0" sz="11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dirty="0" sz="1100" spc="-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Arial"/>
                <a:cs typeface="Arial"/>
              </a:rPr>
              <a:t>often</a:t>
            </a:r>
            <a:r>
              <a:rPr dirty="0" sz="1100" spc="-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Arial"/>
                <a:cs typeface="Arial"/>
              </a:rPr>
              <a:t>categorize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Arial"/>
                <a:cs typeface="Arial"/>
              </a:rPr>
              <a:t>some</a:t>
            </a:r>
            <a:r>
              <a:rPr dirty="0" sz="1100" spc="-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Arial"/>
                <a:cs typeface="Arial"/>
              </a:rPr>
              <a:t>F&amp;A </a:t>
            </a:r>
            <a:r>
              <a:rPr dirty="0" sz="1100" spc="-45">
                <a:solidFill>
                  <a:srgbClr val="231F20"/>
                </a:solidFill>
                <a:latin typeface="Arial"/>
                <a:cs typeface="Arial"/>
              </a:rPr>
              <a:t>expenses</a:t>
            </a:r>
            <a:r>
              <a:rPr dirty="0" sz="1100" spc="-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dirty="0" sz="1100" spc="-8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direct</a:t>
            </a:r>
            <a:r>
              <a:rPr dirty="0" sz="1100" spc="-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45">
                <a:solidFill>
                  <a:srgbClr val="231F20"/>
                </a:solidFill>
                <a:latin typeface="Arial"/>
                <a:cs typeface="Arial"/>
              </a:rPr>
              <a:t>expenses.</a:t>
            </a:r>
            <a:r>
              <a:rPr dirty="0" sz="1100" spc="-10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Arial"/>
                <a:cs typeface="Arial"/>
              </a:rPr>
              <a:t>Second,</a:t>
            </a:r>
            <a:r>
              <a:rPr dirty="0" sz="1100" spc="-5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Arial"/>
                <a:cs typeface="Arial"/>
              </a:rPr>
              <a:t>foundation-</a:t>
            </a:r>
            <a:r>
              <a:rPr dirty="0" sz="1100" spc="-25">
                <a:solidFill>
                  <a:srgbClr val="231F20"/>
                </a:solidFill>
                <a:latin typeface="Arial"/>
                <a:cs typeface="Arial"/>
              </a:rPr>
              <a:t>funded</a:t>
            </a:r>
            <a:r>
              <a:rPr dirty="0" sz="1100" spc="-7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Arial"/>
                <a:cs typeface="Arial"/>
              </a:rPr>
              <a:t>research </a:t>
            </a:r>
            <a:r>
              <a:rPr dirty="0" sz="1100" spc="-25">
                <a:solidFill>
                  <a:srgbClr val="231F20"/>
                </a:solidFill>
                <a:latin typeface="Arial"/>
                <a:cs typeface="Arial"/>
              </a:rPr>
              <a:t>typically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does</a:t>
            </a:r>
            <a:r>
              <a:rPr dirty="0" sz="11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dirty="0" sz="11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require</a:t>
            </a:r>
            <a:r>
              <a:rPr dirty="0" sz="1100" spc="25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kinds</a:t>
            </a:r>
            <a:r>
              <a:rPr dirty="0" sz="11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dirty="0" sz="1100" spc="-20">
                <a:solidFill>
                  <a:srgbClr val="231F20"/>
                </a:solidFill>
                <a:latin typeface="Arial"/>
                <a:cs typeface="Arial"/>
              </a:rPr>
              <a:t>infrastructure</a:t>
            </a:r>
            <a:r>
              <a:rPr dirty="0" sz="1100" spc="-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Arial"/>
                <a:cs typeface="Arial"/>
              </a:rPr>
              <a:t>investments</a:t>
            </a:r>
            <a:r>
              <a:rPr dirty="0" sz="1100" spc="-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dirty="0" sz="11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Arial"/>
                <a:cs typeface="Arial"/>
              </a:rPr>
              <a:t>some</a:t>
            </a:r>
            <a:r>
              <a:rPr dirty="0" sz="11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Arial"/>
                <a:cs typeface="Arial"/>
              </a:rPr>
              <a:t>federally</a:t>
            </a:r>
            <a:r>
              <a:rPr dirty="0" sz="1100" spc="-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funded</a:t>
            </a:r>
            <a:r>
              <a:rPr dirty="0" sz="1100" spc="-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Arial"/>
                <a:cs typeface="Arial"/>
              </a:rPr>
              <a:t>research</a:t>
            </a:r>
            <a:r>
              <a:rPr dirty="0" sz="11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requires.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389120" y="5109081"/>
            <a:ext cx="5586095" cy="1377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6700" marR="5080" indent="-254635">
              <a:lnSpc>
                <a:spcPct val="100000"/>
              </a:lnSpc>
              <a:spcBef>
                <a:spcPts val="100"/>
              </a:spcBef>
              <a:buChar char="•"/>
              <a:tabLst>
                <a:tab pos="266700" algn="l"/>
                <a:tab pos="267335" algn="l"/>
              </a:tabLst>
            </a:pPr>
            <a:r>
              <a:rPr dirty="0" sz="1100" spc="-30">
                <a:solidFill>
                  <a:srgbClr val="231F20"/>
                </a:solidFill>
                <a:latin typeface="Arial"/>
                <a:cs typeface="Arial"/>
              </a:rPr>
              <a:t>Universities</a:t>
            </a:r>
            <a:r>
              <a:rPr dirty="0" sz="1100" spc="-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would</a:t>
            </a:r>
            <a:r>
              <a:rPr dirty="0" sz="11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conduct</a:t>
            </a:r>
            <a:r>
              <a:rPr dirty="0" sz="11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Arial"/>
                <a:cs typeface="Arial"/>
              </a:rPr>
              <a:t>less</a:t>
            </a:r>
            <a:r>
              <a:rPr dirty="0" sz="11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Arial"/>
                <a:cs typeface="Arial"/>
              </a:rPr>
              <a:t>research</a:t>
            </a:r>
            <a:r>
              <a:rPr dirty="0" sz="1100" spc="-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dirty="0" sz="1100" spc="-5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Arial"/>
                <a:cs typeface="Arial"/>
              </a:rPr>
              <a:t>behalf</a:t>
            </a:r>
            <a:r>
              <a:rPr dirty="0" sz="1100" spc="-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dirty="0" sz="11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dirty="0" sz="1100" spc="-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Arial"/>
                <a:cs typeface="Arial"/>
              </a:rPr>
              <a:t>federal</a:t>
            </a:r>
            <a:r>
              <a:rPr dirty="0" sz="1100" spc="-7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Arial"/>
                <a:cs typeface="Arial"/>
              </a:rPr>
              <a:t>government, 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eroding</a:t>
            </a:r>
            <a:r>
              <a:rPr dirty="0" sz="11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Arial"/>
                <a:cs typeface="Arial"/>
              </a:rPr>
              <a:t>our </a:t>
            </a:r>
            <a:r>
              <a:rPr dirty="0" sz="1100" spc="-35">
                <a:solidFill>
                  <a:srgbClr val="231F20"/>
                </a:solidFill>
                <a:latin typeface="Arial"/>
                <a:cs typeface="Arial"/>
              </a:rPr>
              <a:t>nation’s</a:t>
            </a:r>
            <a:r>
              <a:rPr dirty="0" sz="1100" spc="-25">
                <a:solidFill>
                  <a:srgbClr val="231F20"/>
                </a:solidFill>
                <a:latin typeface="Arial"/>
                <a:cs typeface="Arial"/>
              </a:rPr>
              <a:t> preeminence</a:t>
            </a:r>
            <a:r>
              <a:rPr dirty="0" sz="1100" spc="-7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dirty="0" sz="11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Arial"/>
                <a:cs typeface="Arial"/>
              </a:rPr>
              <a:t>medical</a:t>
            </a:r>
            <a:r>
              <a:rPr dirty="0" sz="1100" spc="-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Arial"/>
                <a:cs typeface="Arial"/>
              </a:rPr>
              <a:t>science</a:t>
            </a:r>
            <a:r>
              <a:rPr dirty="0" sz="1100" spc="-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dirty="0" sz="1100" spc="-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Arial"/>
                <a:cs typeface="Arial"/>
              </a:rPr>
              <a:t>eliminating</a:t>
            </a:r>
            <a:r>
              <a:rPr dirty="0" sz="11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about</a:t>
            </a:r>
            <a:r>
              <a:rPr dirty="0" sz="1100" spc="-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90,000</a:t>
            </a:r>
            <a:r>
              <a:rPr dirty="0" sz="11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jobs.</a:t>
            </a:r>
            <a:endParaRPr sz="1100">
              <a:latin typeface="Arial"/>
              <a:cs typeface="Arial"/>
            </a:endParaRPr>
          </a:p>
          <a:p>
            <a:pPr marL="266700" marR="210185" indent="-254635">
              <a:lnSpc>
                <a:spcPct val="100000"/>
              </a:lnSpc>
              <a:spcBef>
                <a:spcPts val="700"/>
              </a:spcBef>
              <a:buChar char="•"/>
              <a:tabLst>
                <a:tab pos="266700" algn="l"/>
                <a:tab pos="267335" algn="l"/>
              </a:tabLst>
            </a:pPr>
            <a:r>
              <a:rPr dirty="0" sz="1100" spc="-3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dirty="0" sz="1100" spc="-5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Arial"/>
                <a:cs typeface="Arial"/>
              </a:rPr>
              <a:t>inability</a:t>
            </a:r>
            <a:r>
              <a:rPr dirty="0" sz="11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dirty="0" sz="1100" spc="-25">
                <a:solidFill>
                  <a:srgbClr val="231F20"/>
                </a:solidFill>
                <a:latin typeface="Arial"/>
                <a:cs typeface="Arial"/>
              </a:rPr>
              <a:t>sustain</a:t>
            </a:r>
            <a:r>
              <a:rPr dirty="0" sz="1100" spc="-20">
                <a:solidFill>
                  <a:srgbClr val="231F20"/>
                </a:solidFill>
                <a:latin typeface="Arial"/>
                <a:cs typeface="Arial"/>
              </a:rPr>
              <a:t> the</a:t>
            </a:r>
            <a:r>
              <a:rPr dirty="0" sz="1100" spc="-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staff</a:t>
            </a:r>
            <a:r>
              <a:rPr dirty="0" sz="1100" spc="-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dirty="0" sz="1100" spc="-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Arial"/>
                <a:cs typeface="Arial"/>
              </a:rPr>
              <a:t>infrastructure</a:t>
            </a:r>
            <a:r>
              <a:rPr dirty="0" sz="1100" spc="-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Arial"/>
                <a:cs typeface="Arial"/>
              </a:rPr>
              <a:t>required</a:t>
            </a:r>
            <a:r>
              <a:rPr dirty="0" sz="11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dirty="0" sz="1100" spc="-25">
                <a:solidFill>
                  <a:srgbClr val="231F20"/>
                </a:solidFill>
                <a:latin typeface="Arial"/>
                <a:cs typeface="Arial"/>
              </a:rPr>
              <a:t>comply</a:t>
            </a:r>
            <a:r>
              <a:rPr dirty="0" sz="11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dirty="0" sz="11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government </a:t>
            </a:r>
            <a:r>
              <a:rPr dirty="0" sz="1100" spc="-25">
                <a:solidFill>
                  <a:srgbClr val="231F20"/>
                </a:solidFill>
                <a:latin typeface="Arial"/>
                <a:cs typeface="Arial"/>
              </a:rPr>
              <a:t>regulations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would</a:t>
            </a:r>
            <a:r>
              <a:rPr dirty="0" sz="11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Arial"/>
                <a:cs typeface="Arial"/>
              </a:rPr>
              <a:t>threaten</a:t>
            </a:r>
            <a:r>
              <a:rPr dirty="0" sz="1100" spc="-9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231F20"/>
                </a:solidFill>
                <a:latin typeface="Arial"/>
                <a:cs typeface="Arial"/>
              </a:rPr>
              <a:t> health </a:t>
            </a:r>
            <a:r>
              <a:rPr dirty="0" sz="1100" spc="-3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dirty="0" sz="1100" spc="-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Arial"/>
                <a:cs typeface="Arial"/>
              </a:rPr>
              <a:t>safety</a:t>
            </a:r>
            <a:r>
              <a:rPr dirty="0" sz="1100" spc="-1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dirty="0" sz="11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Arial"/>
                <a:cs typeface="Arial"/>
              </a:rPr>
              <a:t>researchers,</a:t>
            </a:r>
            <a:r>
              <a:rPr dirty="0" sz="11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Arial"/>
                <a:cs typeface="Arial"/>
              </a:rPr>
              <a:t>students</a:t>
            </a:r>
            <a:r>
              <a:rPr dirty="0" sz="1100" spc="-7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dirty="0" sz="11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research subjects.</a:t>
            </a:r>
            <a:endParaRPr sz="1100">
              <a:latin typeface="Arial"/>
              <a:cs typeface="Arial"/>
            </a:endParaRPr>
          </a:p>
          <a:p>
            <a:pPr marL="266700" marR="97155" indent="-254635">
              <a:lnSpc>
                <a:spcPct val="100000"/>
              </a:lnSpc>
              <a:spcBef>
                <a:spcPts val="705"/>
              </a:spcBef>
              <a:buChar char="•"/>
              <a:tabLst>
                <a:tab pos="266700" algn="l"/>
                <a:tab pos="267335" algn="l"/>
              </a:tabLst>
            </a:pPr>
            <a:r>
              <a:rPr dirty="0" sz="1100" spc="-35">
                <a:solidFill>
                  <a:srgbClr val="231F20"/>
                </a:solidFill>
                <a:latin typeface="Arial"/>
                <a:cs typeface="Arial"/>
              </a:rPr>
              <a:t>Fewer</a:t>
            </a:r>
            <a:r>
              <a:rPr dirty="0" sz="1100" spc="-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Arial"/>
                <a:cs typeface="Arial"/>
              </a:rPr>
              <a:t>research</a:t>
            </a:r>
            <a:r>
              <a:rPr dirty="0" sz="1100" spc="-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opportunities</a:t>
            </a:r>
            <a:r>
              <a:rPr dirty="0" sz="11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dirty="0" sz="1100" spc="-7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Arial"/>
                <a:cs typeface="Arial"/>
              </a:rPr>
              <a:t>students</a:t>
            </a:r>
            <a:r>
              <a:rPr dirty="0" sz="1100" spc="-7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would</a:t>
            </a:r>
            <a:r>
              <a:rPr dirty="0" sz="11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Arial"/>
                <a:cs typeface="Arial"/>
              </a:rPr>
              <a:t>translate</a:t>
            </a:r>
            <a:r>
              <a:rPr dirty="0" sz="1100" spc="-9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into</a:t>
            </a:r>
            <a:r>
              <a:rPr dirty="0" sz="11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Arial"/>
                <a:cs typeface="Arial"/>
              </a:rPr>
              <a:t>fewer</a:t>
            </a:r>
            <a:r>
              <a:rPr dirty="0" sz="1100" spc="-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Arial"/>
                <a:cs typeface="Arial"/>
              </a:rPr>
              <a:t>trained</a:t>
            </a:r>
            <a:r>
              <a:rPr dirty="0" sz="11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scientists</a:t>
            </a:r>
            <a:r>
              <a:rPr dirty="0" sz="11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dirty="0" sz="1100" spc="-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workforce.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46759" y="925695"/>
            <a:ext cx="144272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dirty="0" sz="1100" spc="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dirty="0" sz="11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F&amp;A</a:t>
            </a:r>
            <a:r>
              <a:rPr dirty="0" sz="1100" spc="8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31F20"/>
                </a:solidFill>
                <a:latin typeface="Arial"/>
                <a:cs typeface="Arial"/>
              </a:rPr>
              <a:t>costs?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46479" y="1616640"/>
            <a:ext cx="2139950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dirty="0" sz="1100" spc="17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universities</a:t>
            </a:r>
            <a:r>
              <a:rPr dirty="0" sz="1100" spc="14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dirty="0" sz="1100" spc="17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F&amp;A</a:t>
            </a:r>
            <a:r>
              <a:rPr dirty="0" sz="1100" spc="14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231F20"/>
                </a:solidFill>
                <a:latin typeface="Arial"/>
                <a:cs typeface="Arial"/>
              </a:rPr>
              <a:t>rates </a:t>
            </a: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over</a:t>
            </a:r>
            <a:r>
              <a:rPr dirty="0" sz="1100" spc="459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50</a:t>
            </a:r>
            <a:r>
              <a:rPr dirty="0" sz="1100" spc="47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percent</a:t>
            </a:r>
            <a:r>
              <a:rPr dirty="0" sz="1100" spc="46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spend</a:t>
            </a:r>
            <a:r>
              <a:rPr dirty="0" sz="1100" spc="459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231F20"/>
                </a:solidFill>
                <a:latin typeface="Arial"/>
                <a:cs typeface="Arial"/>
              </a:rPr>
              <a:t>more </a:t>
            </a: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than</a:t>
            </a:r>
            <a:r>
              <a:rPr dirty="0" sz="1100" spc="6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half</a:t>
            </a:r>
            <a:r>
              <a:rPr dirty="0" sz="1100" spc="7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dirty="0" sz="1100" spc="7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their</a:t>
            </a:r>
            <a:r>
              <a:rPr dirty="0" sz="1100" spc="5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federal</a:t>
            </a:r>
            <a:r>
              <a:rPr dirty="0" sz="1100" spc="8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31F20"/>
                </a:solidFill>
                <a:latin typeface="Arial"/>
                <a:cs typeface="Arial"/>
              </a:rPr>
              <a:t>grants </a:t>
            </a: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dirty="0" sz="1100" spc="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231F20"/>
                </a:solidFill>
                <a:latin typeface="Arial"/>
                <a:cs typeface="Arial"/>
              </a:rPr>
              <a:t>F&amp;A?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46479" y="3604369"/>
            <a:ext cx="2101215" cy="361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dirty="0" sz="11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universities</a:t>
            </a:r>
            <a:r>
              <a:rPr dirty="0" sz="1100" spc="-6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contribute</a:t>
            </a:r>
            <a:r>
              <a:rPr dirty="0" sz="11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5" b="1">
                <a:solidFill>
                  <a:srgbClr val="231F20"/>
                </a:solidFill>
                <a:latin typeface="Arial"/>
                <a:cs typeface="Arial"/>
              </a:rPr>
              <a:t>any </a:t>
            </a: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dirty="0" sz="1100" spc="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their</a:t>
            </a:r>
            <a:r>
              <a:rPr dirty="0" sz="11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own</a:t>
            </a:r>
            <a:r>
              <a:rPr dirty="0" sz="11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funds</a:t>
            </a:r>
            <a:r>
              <a:rPr dirty="0" sz="1100" spc="-4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dirty="0" sz="1100" spc="-16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31F20"/>
                </a:solidFill>
                <a:latin typeface="Arial"/>
                <a:cs typeface="Arial"/>
              </a:rPr>
              <a:t>research?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46479" y="4434961"/>
            <a:ext cx="2140585" cy="529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Why</a:t>
            </a:r>
            <a:r>
              <a:rPr dirty="0" sz="1100" spc="3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dirty="0" sz="1100" spc="35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foundations</a:t>
            </a:r>
            <a:r>
              <a:rPr dirty="0" sz="1100" spc="34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pay</a:t>
            </a:r>
            <a:r>
              <a:rPr dirty="0" sz="1100" spc="3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231F20"/>
                </a:solidFill>
                <a:latin typeface="Arial"/>
                <a:cs typeface="Arial"/>
              </a:rPr>
              <a:t>less </a:t>
            </a: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dirty="0" sz="1100" spc="16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F&amp;A</a:t>
            </a:r>
            <a:r>
              <a:rPr dirty="0" sz="1100" spc="13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costs</a:t>
            </a:r>
            <a:r>
              <a:rPr dirty="0" sz="1100" spc="16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than</a:t>
            </a:r>
            <a:r>
              <a:rPr dirty="0" sz="1100" spc="16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dirty="0" sz="1100" spc="17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31F20"/>
                </a:solidFill>
                <a:latin typeface="Arial"/>
                <a:cs typeface="Arial"/>
              </a:rPr>
              <a:t>federal government?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46479" y="5109362"/>
            <a:ext cx="2137410" cy="529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dirty="0" sz="1100" spc="3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would</a:t>
            </a:r>
            <a:r>
              <a:rPr dirty="0" sz="1100" spc="3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dirty="0" sz="1100" spc="34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dirty="0" sz="1100" spc="3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impact</a:t>
            </a:r>
            <a:r>
              <a:rPr dirty="0" sz="1100" spc="3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5" b="1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reducing</a:t>
            </a:r>
            <a:r>
              <a:rPr dirty="0" sz="1100" spc="17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dirty="0" sz="1100" spc="19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F&amp;A</a:t>
            </a:r>
            <a:r>
              <a:rPr dirty="0" sz="1100" spc="15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rate</a:t>
            </a:r>
            <a:r>
              <a:rPr dirty="0" sz="1100" spc="204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dirty="0" sz="1100" spc="18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5" b="1">
                <a:solidFill>
                  <a:srgbClr val="231F20"/>
                </a:solidFill>
                <a:latin typeface="Arial"/>
                <a:cs typeface="Arial"/>
              </a:rPr>
              <a:t>NIH </a:t>
            </a:r>
            <a:r>
              <a:rPr dirty="0" sz="1100" spc="-10" b="1">
                <a:solidFill>
                  <a:srgbClr val="231F20"/>
                </a:solidFill>
                <a:latin typeface="Arial"/>
                <a:cs typeface="Arial"/>
              </a:rPr>
              <a:t>grants?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389376" y="6777228"/>
            <a:ext cx="5896610" cy="711835"/>
          </a:xfrm>
          <a:prstGeom prst="rect">
            <a:avLst/>
          </a:prstGeom>
          <a:solidFill>
            <a:srgbClr val="F79646"/>
          </a:solidFill>
        </p:spPr>
        <p:txBody>
          <a:bodyPr wrap="square" lIns="0" tIns="74930" rIns="0" bIns="0" rtlCol="0" vert="horz">
            <a:spAutoFit/>
          </a:bodyPr>
          <a:lstStyle/>
          <a:p>
            <a:pPr marL="104775" marR="316865">
              <a:lnSpc>
                <a:spcPct val="100000"/>
              </a:lnSpc>
              <a:spcBef>
                <a:spcPts val="590"/>
              </a:spcBef>
            </a:pPr>
            <a:r>
              <a:rPr dirty="0" sz="1200" i="1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dirty="0" sz="1200" spc="-4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231F20"/>
                </a:solidFill>
                <a:latin typeface="Arial"/>
                <a:cs typeface="Arial"/>
              </a:rPr>
              <a:t>10</a:t>
            </a:r>
            <a:r>
              <a:rPr dirty="0" sz="1200" spc="-3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231F20"/>
                </a:solidFill>
                <a:latin typeface="Arial"/>
                <a:cs typeface="Arial"/>
              </a:rPr>
              <a:t>percent</a:t>
            </a:r>
            <a:r>
              <a:rPr dirty="0" sz="1200" spc="-3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-25" i="1">
                <a:solidFill>
                  <a:srgbClr val="231F20"/>
                </a:solidFill>
                <a:latin typeface="Arial"/>
                <a:cs typeface="Arial"/>
              </a:rPr>
              <a:t>F&amp;A</a:t>
            </a:r>
            <a:r>
              <a:rPr dirty="0" sz="1200" spc="-9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-20" i="1">
                <a:solidFill>
                  <a:srgbClr val="231F20"/>
                </a:solidFill>
                <a:latin typeface="Arial"/>
                <a:cs typeface="Arial"/>
              </a:rPr>
              <a:t>rate</a:t>
            </a:r>
            <a:r>
              <a:rPr dirty="0" sz="1200" spc="-5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231F20"/>
                </a:solidFill>
                <a:latin typeface="Arial"/>
                <a:cs typeface="Arial"/>
              </a:rPr>
              <a:t>across</a:t>
            </a:r>
            <a:r>
              <a:rPr dirty="0" sz="1200" spc="-6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231F20"/>
                </a:solidFill>
                <a:latin typeface="Arial"/>
                <a:cs typeface="Arial"/>
              </a:rPr>
              <a:t>all</a:t>
            </a:r>
            <a:r>
              <a:rPr dirty="0" sz="1200" spc="-20" i="1">
                <a:solidFill>
                  <a:srgbClr val="231F20"/>
                </a:solidFill>
                <a:latin typeface="Arial"/>
                <a:cs typeface="Arial"/>
              </a:rPr>
              <a:t> federally</a:t>
            </a:r>
            <a:r>
              <a:rPr dirty="0" sz="1200" spc="-7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231F20"/>
                </a:solidFill>
                <a:latin typeface="Arial"/>
                <a:cs typeface="Arial"/>
              </a:rPr>
              <a:t>sponsored</a:t>
            </a:r>
            <a:r>
              <a:rPr dirty="0" sz="1200" spc="-4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231F20"/>
                </a:solidFill>
                <a:latin typeface="Arial"/>
                <a:cs typeface="Arial"/>
              </a:rPr>
              <a:t>projects</a:t>
            </a:r>
            <a:r>
              <a:rPr dirty="0" sz="1200" spc="-4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dirty="0" sz="1200" spc="-5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-25" i="1">
                <a:solidFill>
                  <a:srgbClr val="231F20"/>
                </a:solidFill>
                <a:latin typeface="Arial"/>
                <a:cs typeface="Arial"/>
              </a:rPr>
              <a:t>UVA</a:t>
            </a:r>
            <a:r>
              <a:rPr dirty="0" sz="1200" spc="-5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231F20"/>
                </a:solidFill>
                <a:latin typeface="Arial"/>
                <a:cs typeface="Arial"/>
              </a:rPr>
              <a:t>would</a:t>
            </a:r>
            <a:r>
              <a:rPr dirty="0" sz="1200" spc="-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231F20"/>
                </a:solidFill>
                <a:latin typeface="Arial"/>
                <a:cs typeface="Arial"/>
              </a:rPr>
              <a:t>reduce</a:t>
            </a:r>
            <a:r>
              <a:rPr dirty="0" sz="1200" spc="-1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-25" i="1">
                <a:solidFill>
                  <a:srgbClr val="231F20"/>
                </a:solidFill>
                <a:latin typeface="Arial"/>
                <a:cs typeface="Arial"/>
              </a:rPr>
              <a:t>F&amp;A</a:t>
            </a:r>
            <a:r>
              <a:rPr dirty="0" sz="1200" spc="-8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231F20"/>
                </a:solidFill>
                <a:latin typeface="Arial"/>
                <a:cs typeface="Arial"/>
              </a:rPr>
              <a:t>funding</a:t>
            </a:r>
            <a:r>
              <a:rPr dirty="0" sz="1200" spc="32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231F20"/>
                </a:solidFill>
                <a:latin typeface="Arial"/>
                <a:cs typeface="Arial"/>
              </a:rPr>
              <a:t>from</a:t>
            </a:r>
            <a:r>
              <a:rPr dirty="0" sz="1200" spc="-2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231F20"/>
                </a:solidFill>
                <a:latin typeface="Arial"/>
                <a:cs typeface="Arial"/>
              </a:rPr>
              <a:t>$66.8</a:t>
            </a:r>
            <a:r>
              <a:rPr dirty="0" sz="1200" spc="6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231F20"/>
                </a:solidFill>
                <a:latin typeface="Arial"/>
                <a:cs typeface="Arial"/>
              </a:rPr>
              <a:t>million</a:t>
            </a:r>
            <a:r>
              <a:rPr dirty="0" sz="1200" spc="1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dirty="0" sz="1200" spc="-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231F20"/>
                </a:solidFill>
                <a:latin typeface="Arial"/>
                <a:cs typeface="Arial"/>
              </a:rPr>
              <a:t>$22.1</a:t>
            </a:r>
            <a:r>
              <a:rPr dirty="0" sz="1200" spc="3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-20" i="1">
                <a:solidFill>
                  <a:srgbClr val="231F20"/>
                </a:solidFill>
                <a:latin typeface="Arial"/>
                <a:cs typeface="Arial"/>
              </a:rPr>
              <a:t>million—</a:t>
            </a:r>
            <a:r>
              <a:rPr dirty="0" sz="1200" spc="-3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dirty="0" sz="1200" spc="-114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231F20"/>
                </a:solidFill>
                <a:latin typeface="Arial"/>
                <a:cs typeface="Arial"/>
              </a:rPr>
              <a:t>67</a:t>
            </a:r>
            <a:r>
              <a:rPr dirty="0" sz="1200" spc="3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231F20"/>
                </a:solidFill>
                <a:latin typeface="Arial"/>
                <a:cs typeface="Arial"/>
              </a:rPr>
              <a:t>percent</a:t>
            </a:r>
            <a:r>
              <a:rPr dirty="0" sz="1200" spc="-2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231F20"/>
                </a:solidFill>
                <a:latin typeface="Arial"/>
                <a:cs typeface="Arial"/>
              </a:rPr>
              <a:t>decline.</a:t>
            </a:r>
            <a:endParaRPr sz="1200">
              <a:latin typeface="Arial"/>
              <a:cs typeface="Arial"/>
            </a:endParaRPr>
          </a:p>
          <a:p>
            <a:pPr marL="104775">
              <a:lnSpc>
                <a:spcPct val="100000"/>
              </a:lnSpc>
              <a:spcBef>
                <a:spcPts val="600"/>
              </a:spcBef>
            </a:pPr>
            <a:r>
              <a:rPr dirty="0" sz="1200" spc="-20" i="1">
                <a:solidFill>
                  <a:srgbClr val="231F20"/>
                </a:solidFill>
                <a:latin typeface="Arial"/>
                <a:cs typeface="Arial"/>
              </a:rPr>
              <a:t>(based</a:t>
            </a:r>
            <a:r>
              <a:rPr dirty="0" sz="1200" spc="-7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dirty="0" sz="1200" spc="-6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231F20"/>
                </a:solidFill>
                <a:latin typeface="Arial"/>
                <a:cs typeface="Arial"/>
              </a:rPr>
              <a:t>FY17</a:t>
            </a:r>
            <a:r>
              <a:rPr dirty="0" sz="1200" spc="110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231F20"/>
                </a:solidFill>
                <a:latin typeface="Arial"/>
                <a:cs typeface="Arial"/>
              </a:rPr>
              <a:t>data)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6034" rIns="0" bIns="0" rtlCol="0" vert="horz">
            <a:spAutoFit/>
          </a:bodyPr>
          <a:lstStyle/>
          <a:p>
            <a:pPr marL="932815">
              <a:lnSpc>
                <a:spcPct val="100000"/>
              </a:lnSpc>
              <a:spcBef>
                <a:spcPts val="100"/>
              </a:spcBef>
            </a:pPr>
            <a:r>
              <a:rPr dirty="0"/>
              <a:t>Facilities</a:t>
            </a:r>
            <a:r>
              <a:rPr dirty="0" spc="40"/>
              <a:t> </a:t>
            </a:r>
            <a:r>
              <a:rPr dirty="0"/>
              <a:t>and</a:t>
            </a:r>
            <a:r>
              <a:rPr dirty="0" spc="-25"/>
              <a:t> </a:t>
            </a:r>
            <a:r>
              <a:rPr dirty="0"/>
              <a:t>Administrative</a:t>
            </a:r>
            <a:r>
              <a:rPr dirty="0" spc="35"/>
              <a:t> </a:t>
            </a:r>
            <a:r>
              <a:rPr dirty="0"/>
              <a:t>(F&amp;A)</a:t>
            </a:r>
            <a:r>
              <a:rPr dirty="0" spc="-65"/>
              <a:t> </a:t>
            </a:r>
            <a:r>
              <a:rPr dirty="0" spc="-10"/>
              <a:t>Costs:</a:t>
            </a:r>
            <a:r>
              <a:rPr dirty="0" spc="-60"/>
              <a:t> </a:t>
            </a:r>
            <a:r>
              <a:rPr dirty="0"/>
              <a:t>Frequently</a:t>
            </a:r>
            <a:r>
              <a:rPr dirty="0" spc="-35"/>
              <a:t> </a:t>
            </a:r>
            <a:r>
              <a:rPr dirty="0"/>
              <a:t>Asked</a:t>
            </a:r>
            <a:r>
              <a:rPr dirty="0" spc="160"/>
              <a:t> </a:t>
            </a:r>
            <a:r>
              <a:rPr dirty="0" spc="-10"/>
              <a:t>Questions</a:t>
            </a:r>
          </a:p>
        </p:txBody>
      </p:sp>
      <p:grpSp>
        <p:nvGrpSpPr>
          <p:cNvPr id="16" name="object 16" descr=""/>
          <p:cNvGrpSpPr/>
          <p:nvPr/>
        </p:nvGrpSpPr>
        <p:grpSpPr>
          <a:xfrm>
            <a:off x="3413756" y="2295144"/>
            <a:ext cx="3451860" cy="1209675"/>
            <a:chOff x="3413756" y="2295144"/>
            <a:chExt cx="3451860" cy="1209675"/>
          </a:xfrm>
        </p:grpSpPr>
        <p:sp>
          <p:nvSpPr>
            <p:cNvPr id="17" name="object 17" descr=""/>
            <p:cNvSpPr/>
            <p:nvPr/>
          </p:nvSpPr>
          <p:spPr>
            <a:xfrm>
              <a:off x="3642360" y="2333244"/>
              <a:ext cx="678180" cy="0"/>
            </a:xfrm>
            <a:custGeom>
              <a:avLst/>
              <a:gdLst/>
              <a:ahLst/>
              <a:cxnLst/>
              <a:rect l="l" t="t" r="r" b="b"/>
              <a:pathLst>
                <a:path w="678179" h="0">
                  <a:moveTo>
                    <a:pt x="0" y="0"/>
                  </a:moveTo>
                  <a:lnTo>
                    <a:pt x="678180" y="0"/>
                  </a:lnTo>
                </a:path>
              </a:pathLst>
            </a:custGeom>
            <a:ln w="76200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415280" y="2333244"/>
              <a:ext cx="3449320" cy="1170305"/>
            </a:xfrm>
            <a:custGeom>
              <a:avLst/>
              <a:gdLst/>
              <a:ahLst/>
              <a:cxnLst/>
              <a:rect l="l" t="t" r="r" b="b"/>
              <a:pathLst>
                <a:path w="3449320" h="1170304">
                  <a:moveTo>
                    <a:pt x="974750" y="0"/>
                  </a:moveTo>
                  <a:lnTo>
                    <a:pt x="3448812" y="0"/>
                  </a:lnTo>
                  <a:lnTo>
                    <a:pt x="3448812" y="1169924"/>
                  </a:lnTo>
                  <a:lnTo>
                    <a:pt x="0" y="1169924"/>
                  </a:lnTo>
                  <a:lnTo>
                    <a:pt x="0" y="0"/>
                  </a:lnTo>
                  <a:lnTo>
                    <a:pt x="101587" y="0"/>
                  </a:lnTo>
                </a:path>
              </a:pathLst>
            </a:custGeom>
            <a:ln w="3175">
              <a:solidFill>
                <a:srgbClr val="4C4D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820674" y="6023609"/>
            <a:ext cx="2200910" cy="1272540"/>
          </a:xfrm>
          <a:prstGeom prst="rect">
            <a:avLst/>
          </a:prstGeom>
          <a:ln w="4572">
            <a:solidFill>
              <a:srgbClr val="4C4D4F"/>
            </a:solidFill>
          </a:ln>
        </p:spPr>
        <p:txBody>
          <a:bodyPr wrap="square" lIns="0" tIns="110489" rIns="0" bIns="0" rtlCol="0" vert="horz">
            <a:spAutoFit/>
          </a:bodyPr>
          <a:lstStyle/>
          <a:p>
            <a:pPr marL="165100" marR="774700">
              <a:lnSpc>
                <a:spcPct val="100000"/>
              </a:lnSpc>
              <a:spcBef>
                <a:spcPts val="869"/>
              </a:spcBef>
            </a:pP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Melur</a:t>
            </a:r>
            <a:r>
              <a:rPr dirty="0" sz="1100" spc="-5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K.</a:t>
            </a:r>
            <a:r>
              <a:rPr dirty="0" sz="11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31F20"/>
                </a:solidFill>
                <a:latin typeface="Arial"/>
                <a:cs typeface="Arial"/>
              </a:rPr>
              <a:t>(Ram) Ramasubramanian</a:t>
            </a:r>
            <a:endParaRPr sz="1100">
              <a:latin typeface="Arial"/>
              <a:cs typeface="Arial"/>
            </a:endParaRPr>
          </a:p>
          <a:p>
            <a:pPr marL="165100" marR="629285">
              <a:lnSpc>
                <a:spcPct val="100000"/>
              </a:lnSpc>
              <a:spcBef>
                <a:spcPts val="700"/>
              </a:spcBef>
            </a:pP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University</a:t>
            </a:r>
            <a:r>
              <a:rPr dirty="0" sz="1100" spc="-4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dirty="0" sz="1100" spc="-3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31F20"/>
                </a:solidFill>
                <a:latin typeface="Arial"/>
                <a:cs typeface="Arial"/>
              </a:rPr>
              <a:t>Virginia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Vice</a:t>
            </a:r>
            <a:r>
              <a:rPr dirty="0" sz="1100" spc="-7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President</a:t>
            </a:r>
            <a:r>
              <a:rPr dirty="0" sz="1100" spc="-5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Research</a:t>
            </a:r>
            <a:endParaRPr sz="1100">
              <a:latin typeface="Arial"/>
              <a:cs typeface="Arial"/>
            </a:endParaRPr>
          </a:p>
          <a:p>
            <a:pPr marL="165100">
              <a:lnSpc>
                <a:spcPct val="100000"/>
              </a:lnSpc>
            </a:pPr>
            <a:r>
              <a:rPr dirty="0" sz="1100" b="1">
                <a:solidFill>
                  <a:srgbClr val="231F20"/>
                </a:solidFill>
                <a:latin typeface="Arial"/>
                <a:cs typeface="Arial"/>
              </a:rPr>
              <a:t>email:</a:t>
            </a:r>
            <a:r>
              <a:rPr dirty="0" sz="11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rammk</a:t>
            </a:r>
            <a:r>
              <a:rPr dirty="0" u="sng" sz="1100" spc="-1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  <a:hlinkClick r:id="rId2"/>
              </a:rPr>
              <a:t>@virginia.edu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761" y="838961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 h="0">
                <a:moveTo>
                  <a:pt x="0" y="0"/>
                </a:moveTo>
                <a:lnTo>
                  <a:pt x="10058400" y="0"/>
                </a:lnTo>
              </a:path>
            </a:pathLst>
          </a:custGeom>
          <a:ln w="28956">
            <a:solidFill>
              <a:srgbClr val="E46C0A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761" y="1524761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 h="0">
                <a:moveTo>
                  <a:pt x="0" y="0"/>
                </a:moveTo>
                <a:lnTo>
                  <a:pt x="10058400" y="0"/>
                </a:lnTo>
              </a:path>
            </a:pathLst>
          </a:custGeom>
          <a:ln w="28956">
            <a:solidFill>
              <a:srgbClr val="E46C0A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44957" y="3582161"/>
            <a:ext cx="10013950" cy="0"/>
          </a:xfrm>
          <a:custGeom>
            <a:avLst/>
            <a:gdLst/>
            <a:ahLst/>
            <a:cxnLst/>
            <a:rect l="l" t="t" r="r" b="b"/>
            <a:pathLst>
              <a:path w="10013950" h="0">
                <a:moveTo>
                  <a:pt x="0" y="0"/>
                </a:moveTo>
                <a:lnTo>
                  <a:pt x="10013442" y="0"/>
                </a:lnTo>
              </a:path>
            </a:pathLst>
          </a:custGeom>
          <a:ln w="28956">
            <a:solidFill>
              <a:srgbClr val="E46C0A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761" y="4392929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 h="0">
                <a:moveTo>
                  <a:pt x="0" y="0"/>
                </a:moveTo>
                <a:lnTo>
                  <a:pt x="10058400" y="0"/>
                </a:lnTo>
              </a:path>
            </a:pathLst>
          </a:custGeom>
          <a:ln w="28956">
            <a:solidFill>
              <a:srgbClr val="E46C0A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0" y="5029961"/>
            <a:ext cx="10050145" cy="0"/>
          </a:xfrm>
          <a:custGeom>
            <a:avLst/>
            <a:gdLst/>
            <a:ahLst/>
            <a:cxnLst/>
            <a:rect l="l" t="t" r="r" b="b"/>
            <a:pathLst>
              <a:path w="10050145" h="0">
                <a:moveTo>
                  <a:pt x="0" y="0"/>
                </a:moveTo>
                <a:lnTo>
                  <a:pt x="10050017" y="0"/>
                </a:lnTo>
              </a:path>
            </a:pathLst>
          </a:custGeom>
          <a:ln w="28956">
            <a:solidFill>
              <a:srgbClr val="E46C0A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Wagner, Cheryl D. (cdr9c)</dc:creator>
  <dc:title>Putting the Federal Research Dollar to Work for Advancing Research, Economic Development &amp; Competitiveness</dc:title>
  <dcterms:created xsi:type="dcterms:W3CDTF">2022-12-02T20:22:06Z</dcterms:created>
  <dcterms:modified xsi:type="dcterms:W3CDTF">2022-12-02T20:22:06Z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2018-04-09T00:00:00Z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2022-12-02T00:00:00Z</vt:filetime>
  </property>
  <property fmtid="{D5CDD505-2E9C-101B-9397-08002B2CF9AE}" pid="5" name="Producer">
    <vt:lpwstr>Adobe PDF Library 15.0</vt:lpwstr>
  </property>
</Properties>
</file>