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20"/>
  </p:notesMasterIdLst>
  <p:sldIdLst>
    <p:sldId id="258" r:id="rId6"/>
    <p:sldId id="271" r:id="rId7"/>
    <p:sldId id="401" r:id="rId8"/>
    <p:sldId id="388" r:id="rId9"/>
    <p:sldId id="389" r:id="rId10"/>
    <p:sldId id="397" r:id="rId11"/>
    <p:sldId id="390" r:id="rId12"/>
    <p:sldId id="391" r:id="rId13"/>
    <p:sldId id="392" r:id="rId14"/>
    <p:sldId id="396" r:id="rId15"/>
    <p:sldId id="400" r:id="rId16"/>
    <p:sldId id="404" r:id="rId17"/>
    <p:sldId id="393" r:id="rId18"/>
    <p:sldId id="306" r:id="rId1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FB7FFED-C3F4-2AA9-8C13-574D1CA3C323}" name="Buffy Beattie" initials="BB" userId="S::bbeattie@huronconsultinggroup.com::6bb2fc35-ab95-4fb7-a241-2c8221759b1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259"/>
    <a:srgbClr val="E5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611086-499C-4269-B5FE-0AFF1BD7D039}" v="10" dt="2022-04-12T12:17:47.8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6722" autoAdjust="0"/>
  </p:normalViewPr>
  <p:slideViewPr>
    <p:cSldViewPr>
      <p:cViewPr varScale="1">
        <p:scale>
          <a:sx n="99" d="100"/>
          <a:sy n="99" d="100"/>
        </p:scale>
        <p:origin x="996" y="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paulding, MaryBeth Augusta (mas7zt)" userId="932dee65-5c9c-4c51-a788-06b0e1e20852" providerId="ADAL" clId="{80611086-499C-4269-B5FE-0AFF1BD7D039}"/>
    <pc:docChg chg="undo custSel addSld delSld modSld sldOrd">
      <pc:chgData name="Spaulding, MaryBeth Augusta (mas7zt)" userId="932dee65-5c9c-4c51-a788-06b0e1e20852" providerId="ADAL" clId="{80611086-499C-4269-B5FE-0AFF1BD7D039}" dt="2022-04-12T12:22:14.415" v="1080" actId="2696"/>
      <pc:docMkLst>
        <pc:docMk/>
      </pc:docMkLst>
      <pc:sldChg chg="modSp mod">
        <pc:chgData name="Spaulding, MaryBeth Augusta (mas7zt)" userId="932dee65-5c9c-4c51-a788-06b0e1e20852" providerId="ADAL" clId="{80611086-499C-4269-B5FE-0AFF1BD7D039}" dt="2022-04-11T20:47:42.141" v="952" actId="20577"/>
        <pc:sldMkLst>
          <pc:docMk/>
          <pc:sldMk cId="1534794631" sldId="258"/>
        </pc:sldMkLst>
        <pc:spChg chg="mod">
          <ac:chgData name="Spaulding, MaryBeth Augusta (mas7zt)" userId="932dee65-5c9c-4c51-a788-06b0e1e20852" providerId="ADAL" clId="{80611086-499C-4269-B5FE-0AFF1BD7D039}" dt="2022-04-11T20:47:42.141" v="952" actId="20577"/>
          <ac:spMkLst>
            <pc:docMk/>
            <pc:sldMk cId="1534794631" sldId="258"/>
            <ac:spMk id="13" creationId="{00000000-0000-0000-0000-000000000000}"/>
          </ac:spMkLst>
        </pc:spChg>
        <pc:spChg chg="mod">
          <ac:chgData name="Spaulding, MaryBeth Augusta (mas7zt)" userId="932dee65-5c9c-4c51-a788-06b0e1e20852" providerId="ADAL" clId="{80611086-499C-4269-B5FE-0AFF1BD7D039}" dt="2022-04-11T20:47:39.347" v="949" actId="1076"/>
          <ac:spMkLst>
            <pc:docMk/>
            <pc:sldMk cId="1534794631" sldId="258"/>
            <ac:spMk id="17" creationId="{00000000-0000-0000-0000-000000000000}"/>
          </ac:spMkLst>
        </pc:spChg>
      </pc:sldChg>
      <pc:sldChg chg="modSp mod">
        <pc:chgData name="Spaulding, MaryBeth Augusta (mas7zt)" userId="932dee65-5c9c-4c51-a788-06b0e1e20852" providerId="ADAL" clId="{80611086-499C-4269-B5FE-0AFF1BD7D039}" dt="2022-04-11T20:03:54.328" v="564" actId="20577"/>
        <pc:sldMkLst>
          <pc:docMk/>
          <pc:sldMk cId="2133107559" sldId="271"/>
        </pc:sldMkLst>
        <pc:spChg chg="mod">
          <ac:chgData name="Spaulding, MaryBeth Augusta (mas7zt)" userId="932dee65-5c9c-4c51-a788-06b0e1e20852" providerId="ADAL" clId="{80611086-499C-4269-B5FE-0AFF1BD7D039}" dt="2022-04-11T20:03:54.328" v="564" actId="20577"/>
          <ac:spMkLst>
            <pc:docMk/>
            <pc:sldMk cId="2133107559" sldId="271"/>
            <ac:spMk id="3" creationId="{45BD3209-AB4F-4C37-96D0-903486EDA6BC}"/>
          </ac:spMkLst>
        </pc:spChg>
      </pc:sldChg>
      <pc:sldChg chg="modSp mod modNotesTx">
        <pc:chgData name="Spaulding, MaryBeth Augusta (mas7zt)" userId="932dee65-5c9c-4c51-a788-06b0e1e20852" providerId="ADAL" clId="{80611086-499C-4269-B5FE-0AFF1BD7D039}" dt="2022-04-12T12:18:15.857" v="1076" actId="20577"/>
        <pc:sldMkLst>
          <pc:docMk/>
          <pc:sldMk cId="3245860096" sldId="393"/>
        </pc:sldMkLst>
        <pc:spChg chg="mod">
          <ac:chgData name="Spaulding, MaryBeth Augusta (mas7zt)" userId="932dee65-5c9c-4c51-a788-06b0e1e20852" providerId="ADAL" clId="{80611086-499C-4269-B5FE-0AFF1BD7D039}" dt="2022-04-12T12:18:07.657" v="1072" actId="1036"/>
          <ac:spMkLst>
            <pc:docMk/>
            <pc:sldMk cId="3245860096" sldId="393"/>
            <ac:spMk id="2" creationId="{00000000-0000-0000-0000-000000000000}"/>
          </ac:spMkLst>
        </pc:spChg>
        <pc:spChg chg="mod">
          <ac:chgData name="Spaulding, MaryBeth Augusta (mas7zt)" userId="932dee65-5c9c-4c51-a788-06b0e1e20852" providerId="ADAL" clId="{80611086-499C-4269-B5FE-0AFF1BD7D039}" dt="2022-04-12T12:18:15.857" v="1076" actId="20577"/>
          <ac:spMkLst>
            <pc:docMk/>
            <pc:sldMk cId="3245860096" sldId="393"/>
            <ac:spMk id="10" creationId="{00000000-0000-0000-0000-000000000000}"/>
          </ac:spMkLst>
        </pc:spChg>
      </pc:sldChg>
      <pc:sldChg chg="del">
        <pc:chgData name="Spaulding, MaryBeth Augusta (mas7zt)" userId="932dee65-5c9c-4c51-a788-06b0e1e20852" providerId="ADAL" clId="{80611086-499C-4269-B5FE-0AFF1BD7D039}" dt="2022-04-11T19:58:59.175" v="21" actId="2696"/>
        <pc:sldMkLst>
          <pc:docMk/>
          <pc:sldMk cId="447871338" sldId="394"/>
        </pc:sldMkLst>
      </pc:sldChg>
      <pc:sldChg chg="del">
        <pc:chgData name="Spaulding, MaryBeth Augusta (mas7zt)" userId="932dee65-5c9c-4c51-a788-06b0e1e20852" providerId="ADAL" clId="{80611086-499C-4269-B5FE-0AFF1BD7D039}" dt="2022-04-11T20:48:42.330" v="955" actId="2696"/>
        <pc:sldMkLst>
          <pc:docMk/>
          <pc:sldMk cId="876391873" sldId="395"/>
        </pc:sldMkLst>
      </pc:sldChg>
      <pc:sldChg chg="ord">
        <pc:chgData name="Spaulding, MaryBeth Augusta (mas7zt)" userId="932dee65-5c9c-4c51-a788-06b0e1e20852" providerId="ADAL" clId="{80611086-499C-4269-B5FE-0AFF1BD7D039}" dt="2022-04-12T12:21:45.462" v="1078"/>
        <pc:sldMkLst>
          <pc:docMk/>
          <pc:sldMk cId="3827102097" sldId="397"/>
        </pc:sldMkLst>
      </pc:sldChg>
      <pc:sldChg chg="del">
        <pc:chgData name="Spaulding, MaryBeth Augusta (mas7zt)" userId="932dee65-5c9c-4c51-a788-06b0e1e20852" providerId="ADAL" clId="{80611086-499C-4269-B5FE-0AFF1BD7D039}" dt="2022-04-11T19:58:53.019" v="20" actId="2696"/>
        <pc:sldMkLst>
          <pc:docMk/>
          <pc:sldMk cId="1403419540" sldId="399"/>
        </pc:sldMkLst>
      </pc:sldChg>
      <pc:sldChg chg="modSp add mod">
        <pc:chgData name="Spaulding, MaryBeth Augusta (mas7zt)" userId="932dee65-5c9c-4c51-a788-06b0e1e20852" providerId="ADAL" clId="{80611086-499C-4269-B5FE-0AFF1BD7D039}" dt="2022-04-11T20:48:02.012" v="954" actId="20577"/>
        <pc:sldMkLst>
          <pc:docMk/>
          <pc:sldMk cId="364724405" sldId="401"/>
        </pc:sldMkLst>
        <pc:spChg chg="mod">
          <ac:chgData name="Spaulding, MaryBeth Augusta (mas7zt)" userId="932dee65-5c9c-4c51-a788-06b0e1e20852" providerId="ADAL" clId="{80611086-499C-4269-B5FE-0AFF1BD7D039}" dt="2022-04-11T20:02:16.269" v="494" actId="403"/>
          <ac:spMkLst>
            <pc:docMk/>
            <pc:sldMk cId="364724405" sldId="401"/>
            <ac:spMk id="6" creationId="{F10AA488-4B9F-4496-A3B2-46EBC9997F2F}"/>
          </ac:spMkLst>
        </pc:spChg>
        <pc:spChg chg="mod">
          <ac:chgData name="Spaulding, MaryBeth Augusta (mas7zt)" userId="932dee65-5c9c-4c51-a788-06b0e1e20852" providerId="ADAL" clId="{80611086-499C-4269-B5FE-0AFF1BD7D039}" dt="2022-04-11T20:48:02.012" v="954" actId="20577"/>
          <ac:spMkLst>
            <pc:docMk/>
            <pc:sldMk cId="364724405" sldId="401"/>
            <ac:spMk id="10" creationId="{086A4A06-B3A1-4B39-9788-D20A3210EF25}"/>
          </ac:spMkLst>
        </pc:spChg>
      </pc:sldChg>
      <pc:sldChg chg="addSp delSp modSp add del mod">
        <pc:chgData name="Spaulding, MaryBeth Augusta (mas7zt)" userId="932dee65-5c9c-4c51-a788-06b0e1e20852" providerId="ADAL" clId="{80611086-499C-4269-B5FE-0AFF1BD7D039}" dt="2022-04-12T12:22:11.237" v="1079" actId="2696"/>
        <pc:sldMkLst>
          <pc:docMk/>
          <pc:sldMk cId="349241798" sldId="402"/>
        </pc:sldMkLst>
        <pc:picChg chg="add del">
          <ac:chgData name="Spaulding, MaryBeth Augusta (mas7zt)" userId="932dee65-5c9c-4c51-a788-06b0e1e20852" providerId="ADAL" clId="{80611086-499C-4269-B5FE-0AFF1BD7D039}" dt="2022-04-12T12:15:53.053" v="1023" actId="478"/>
          <ac:picMkLst>
            <pc:docMk/>
            <pc:sldMk cId="349241798" sldId="402"/>
            <ac:picMk id="3" creationId="{399B6617-2A96-4D81-BF0C-1FF80789E7D1}"/>
          </ac:picMkLst>
        </pc:picChg>
        <pc:picChg chg="mod">
          <ac:chgData name="Spaulding, MaryBeth Augusta (mas7zt)" userId="932dee65-5c9c-4c51-a788-06b0e1e20852" providerId="ADAL" clId="{80611086-499C-4269-B5FE-0AFF1BD7D039}" dt="2022-04-12T12:15:55.325" v="1024" actId="1076"/>
          <ac:picMkLst>
            <pc:docMk/>
            <pc:sldMk cId="349241798" sldId="402"/>
            <ac:picMk id="6" creationId="{0C9C80EB-6B96-4C9D-B484-2A5DE9D43628}"/>
          </ac:picMkLst>
        </pc:picChg>
      </pc:sldChg>
      <pc:sldChg chg="add del">
        <pc:chgData name="Spaulding, MaryBeth Augusta (mas7zt)" userId="932dee65-5c9c-4c51-a788-06b0e1e20852" providerId="ADAL" clId="{80611086-499C-4269-B5FE-0AFF1BD7D039}" dt="2022-04-12T12:22:14.415" v="1080" actId="2696"/>
        <pc:sldMkLst>
          <pc:docMk/>
          <pc:sldMk cId="271302399" sldId="403"/>
        </pc:sldMkLst>
      </pc:sldChg>
      <pc:sldChg chg="addSp delSp modSp add mod">
        <pc:chgData name="Spaulding, MaryBeth Augusta (mas7zt)" userId="932dee65-5c9c-4c51-a788-06b0e1e20852" providerId="ADAL" clId="{80611086-499C-4269-B5FE-0AFF1BD7D039}" dt="2022-04-12T12:14:51.442" v="1020" actId="1036"/>
        <pc:sldMkLst>
          <pc:docMk/>
          <pc:sldMk cId="1539375625" sldId="404"/>
        </pc:sldMkLst>
        <pc:spChg chg="mod">
          <ac:chgData name="Spaulding, MaryBeth Augusta (mas7zt)" userId="932dee65-5c9c-4c51-a788-06b0e1e20852" providerId="ADAL" clId="{80611086-499C-4269-B5FE-0AFF1BD7D039}" dt="2022-04-12T12:11:10.409" v="962" actId="20577"/>
          <ac:spMkLst>
            <pc:docMk/>
            <pc:sldMk cId="1539375625" sldId="404"/>
            <ac:spMk id="4" creationId="{AD6D4DBE-BB07-4549-905D-7653EF9CD0FD}"/>
          </ac:spMkLst>
        </pc:spChg>
        <pc:spChg chg="add mod">
          <ac:chgData name="Spaulding, MaryBeth Augusta (mas7zt)" userId="932dee65-5c9c-4c51-a788-06b0e1e20852" providerId="ADAL" clId="{80611086-499C-4269-B5FE-0AFF1BD7D039}" dt="2022-04-12T12:14:51.442" v="1020" actId="1036"/>
          <ac:spMkLst>
            <pc:docMk/>
            <pc:sldMk cId="1539375625" sldId="404"/>
            <ac:spMk id="5" creationId="{FC466BBF-4A11-475A-8A0A-8C465351A77F}"/>
          </ac:spMkLst>
        </pc:spChg>
        <pc:spChg chg="add mod">
          <ac:chgData name="Spaulding, MaryBeth Augusta (mas7zt)" userId="932dee65-5c9c-4c51-a788-06b0e1e20852" providerId="ADAL" clId="{80611086-499C-4269-B5FE-0AFF1BD7D039}" dt="2022-04-12T12:14:23.762" v="1011" actId="1036"/>
          <ac:spMkLst>
            <pc:docMk/>
            <pc:sldMk cId="1539375625" sldId="404"/>
            <ac:spMk id="8" creationId="{83286124-9DE8-4001-882A-5DD8E125D6BB}"/>
          </ac:spMkLst>
        </pc:spChg>
        <pc:spChg chg="add mod">
          <ac:chgData name="Spaulding, MaryBeth Augusta (mas7zt)" userId="932dee65-5c9c-4c51-a788-06b0e1e20852" providerId="ADAL" clId="{80611086-499C-4269-B5FE-0AFF1BD7D039}" dt="2022-04-12T12:14:31.775" v="1013" actId="1038"/>
          <ac:spMkLst>
            <pc:docMk/>
            <pc:sldMk cId="1539375625" sldId="404"/>
            <ac:spMk id="11" creationId="{0AFF98C7-3556-48B6-9AF0-7C61123176A6}"/>
          </ac:spMkLst>
        </pc:spChg>
        <pc:picChg chg="mod">
          <ac:chgData name="Spaulding, MaryBeth Augusta (mas7zt)" userId="932dee65-5c9c-4c51-a788-06b0e1e20852" providerId="ADAL" clId="{80611086-499C-4269-B5FE-0AFF1BD7D039}" dt="2022-04-12T12:14:44.693" v="1017" actId="1036"/>
          <ac:picMkLst>
            <pc:docMk/>
            <pc:sldMk cId="1539375625" sldId="404"/>
            <ac:picMk id="3" creationId="{399B6617-2A96-4D81-BF0C-1FF80789E7D1}"/>
          </ac:picMkLst>
        </pc:picChg>
        <pc:picChg chg="del">
          <ac:chgData name="Spaulding, MaryBeth Augusta (mas7zt)" userId="932dee65-5c9c-4c51-a788-06b0e1e20852" providerId="ADAL" clId="{80611086-499C-4269-B5FE-0AFF1BD7D039}" dt="2022-04-12T12:11:01.752" v="958" actId="478"/>
          <ac:picMkLst>
            <pc:docMk/>
            <pc:sldMk cId="1539375625" sldId="404"/>
            <ac:picMk id="6" creationId="{0C9C80EB-6B96-4C9D-B484-2A5DE9D43628}"/>
          </ac:picMkLst>
        </pc:picChg>
        <pc:picChg chg="add mod">
          <ac:chgData name="Spaulding, MaryBeth Augusta (mas7zt)" userId="932dee65-5c9c-4c51-a788-06b0e1e20852" providerId="ADAL" clId="{80611086-499C-4269-B5FE-0AFF1BD7D039}" dt="2022-04-12T12:13:49.554" v="996" actId="1076"/>
          <ac:picMkLst>
            <pc:docMk/>
            <pc:sldMk cId="1539375625" sldId="404"/>
            <ac:picMk id="7" creationId="{F5FBDF33-E602-4A80-A4B1-D999C62F048E}"/>
          </ac:picMkLst>
        </pc:picChg>
        <pc:picChg chg="add mod">
          <ac:chgData name="Spaulding, MaryBeth Augusta (mas7zt)" userId="932dee65-5c9c-4c51-a788-06b0e1e20852" providerId="ADAL" clId="{80611086-499C-4269-B5FE-0AFF1BD7D039}" dt="2022-04-12T12:13:55.135" v="997" actId="1076"/>
          <ac:picMkLst>
            <pc:docMk/>
            <pc:sldMk cId="1539375625" sldId="404"/>
            <ac:picMk id="10" creationId="{776D85C5-7CB1-40D8-A23C-D51159766CD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11196-5B4D-436F-9B64-A48422F9530C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C9CE2-9E55-40FC-B621-9D40A7D35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96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660"/>
            <a:fld id="{10E22241-0194-45D5-8FFF-8B5346FBACC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660"/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37572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660"/>
            <a:fld id="{10E22241-0194-45D5-8FFF-8B5346FBACC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660"/>
              <a:t>11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42780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C9CE2-9E55-40FC-B621-9D40A7D35D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76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UVA-119 – Final review NIH unilateral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UVA-115 – Draft award, cost share and bilateral agreement (SRA-27)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UVA00000120-MOD001 – Budget Bump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AWD-87 – Active award with active bilateral agreement (SRA-18)</a:t>
            </a:r>
            <a:br>
              <a:rPr lang="en-US" dirty="0"/>
            </a:br>
            <a:r>
              <a:rPr lang="en-US" dirty="0"/>
              <a:t>FP410 – Cost Share NIH Budget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660"/>
            <a:fld id="{10E22241-0194-45D5-8FFF-8B5346FBACC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660"/>
              <a:t>13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50557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C9CE2-9E55-40FC-B621-9D40A7D35D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04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660"/>
            <a:fld id="{10E22241-0194-45D5-8FFF-8B5346FBACC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660"/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39262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660"/>
            <a:fld id="{10E22241-0194-45D5-8FFF-8B5346FBACC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660"/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52802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660"/>
            <a:fld id="{10E22241-0194-45D5-8FFF-8B5346FBACC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660"/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45761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660"/>
            <a:fld id="{10E22241-0194-45D5-8FFF-8B5346FBACC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660"/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68981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workspace can be accessed in all stages – it will be editable or view only depending on the state and a user role + the individuals role on the project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660"/>
            <a:fld id="{10E22241-0194-45D5-8FFF-8B5346FBACC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660"/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86036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660"/>
            <a:fld id="{10E22241-0194-45D5-8FFF-8B5346FBACC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660"/>
              <a:t>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70361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660"/>
            <a:fld id="{10E22241-0194-45D5-8FFF-8B5346FBACC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660"/>
              <a:t>10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08824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5113-E58F-43BB-8E23-B4748C919131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8B75-A3A6-4134-AEA6-D6FFEA459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88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5113-E58F-43BB-8E23-B4748C919131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8B75-A3A6-4134-AEA6-D6FFEA459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22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5113-E58F-43BB-8E23-B4748C919131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8B75-A3A6-4134-AEA6-D6FFEA459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83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9019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365760"/>
            <a:ext cx="10512862" cy="914400"/>
          </a:xfrm>
        </p:spPr>
        <p:txBody>
          <a:bodyPr/>
          <a:lstStyle>
            <a:lvl1pPr>
              <a:defRPr>
                <a:solidFill>
                  <a:srgbClr val="E572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1371600"/>
            <a:ext cx="10512862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CDDA814B-86B6-4C5E-B86B-6DBF9EAE5B0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dotted_line_orange-0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96" b="-172020"/>
          <a:stretch/>
        </p:blipFill>
        <p:spPr>
          <a:xfrm>
            <a:off x="18" y="1097280"/>
            <a:ext cx="12249769" cy="52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70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365760"/>
            <a:ext cx="10512862" cy="914400"/>
          </a:xfrm>
        </p:spPr>
        <p:txBody>
          <a:bodyPr/>
          <a:lstStyle>
            <a:lvl1pPr>
              <a:defRPr>
                <a:solidFill>
                  <a:srgbClr val="E572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371600"/>
            <a:ext cx="5180251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371600"/>
            <a:ext cx="5180251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CDDA814B-86B6-4C5E-B86B-6DBF9EAE5B0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dotted_line_orange-0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96" b="-172020"/>
          <a:stretch/>
        </p:blipFill>
        <p:spPr>
          <a:xfrm>
            <a:off x="18" y="1097280"/>
            <a:ext cx="12249769" cy="526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56" y="6153349"/>
            <a:ext cx="2388146" cy="69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28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365760"/>
            <a:ext cx="10512862" cy="914400"/>
          </a:xfrm>
        </p:spPr>
        <p:txBody>
          <a:bodyPr/>
          <a:lstStyle>
            <a:lvl1pPr>
              <a:defRPr>
                <a:solidFill>
                  <a:srgbClr val="E572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CDDA814B-86B6-4C5E-B86B-6DBF9EAE5B09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dotted_line_orange-0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96" b="-172020"/>
          <a:stretch/>
        </p:blipFill>
        <p:spPr>
          <a:xfrm>
            <a:off x="18" y="1188720"/>
            <a:ext cx="12249769" cy="52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14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CDDA814B-86B6-4C5E-B86B-6DBF9EAE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9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5113-E58F-43BB-8E23-B4748C919131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8B75-A3A6-4134-AEA6-D6FFEA459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1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5113-E58F-43BB-8E23-B4748C919131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8B75-A3A6-4134-AEA6-D6FFEA459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13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5113-E58F-43BB-8E23-B4748C919131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8B75-A3A6-4134-AEA6-D6FFEA459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61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5113-E58F-43BB-8E23-B4748C919131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8B75-A3A6-4134-AEA6-D6FFEA459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5113-E58F-43BB-8E23-B4748C919131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8B75-A3A6-4134-AEA6-D6FFEA459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43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5113-E58F-43BB-8E23-B4748C919131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8B75-A3A6-4134-AEA6-D6FFEA459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54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5113-E58F-43BB-8E23-B4748C919131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8B75-A3A6-4134-AEA6-D6FFEA459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92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5113-E58F-43BB-8E23-B4748C919131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8B75-A3A6-4134-AEA6-D6FFEA459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7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05113-E58F-43BB-8E23-B4748C919131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28B75-A3A6-4134-AEA6-D6FFEA459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8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228600"/>
            <a:ext cx="10512862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600200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UVA_Primary_2C_coated.eps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0" y="6217921"/>
            <a:ext cx="2285405" cy="55999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427024" y="6309360"/>
            <a:ext cx="466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22CF42F-DE87-42C5-BEBE-79BA6BA4EEC2}" type="slidenum">
              <a:rPr lang="en-US" sz="1799">
                <a:solidFill>
                  <a:srgbClr val="F79646">
                    <a:lumMod val="75000"/>
                  </a:srgbClr>
                </a:solidFill>
                <a:latin typeface="BodoniURWBolObl"/>
                <a:cs typeface="BodoniURWBolObl"/>
              </a:rPr>
              <a:pPr/>
              <a:t>‹#›</a:t>
            </a:fld>
            <a:endParaRPr lang="en-US" sz="1999" dirty="0">
              <a:solidFill>
                <a:srgbClr val="F79646">
                  <a:lumMod val="75000"/>
                </a:srgbClr>
              </a:solidFill>
              <a:latin typeface="BodoniURWBolObl"/>
              <a:cs typeface="BodoniURWBolObl"/>
            </a:endParaRPr>
          </a:p>
        </p:txBody>
      </p:sp>
    </p:spTree>
    <p:extLst>
      <p:ext uri="{BB962C8B-B14F-4D97-AF65-F5344CB8AC3E}">
        <p14:creationId xmlns:p14="http://schemas.microsoft.com/office/powerpoint/2010/main" val="295761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3999" kern="1200">
          <a:solidFill>
            <a:srgbClr val="E87722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399" kern="1200">
          <a:solidFill>
            <a:srgbClr val="002F6C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rgbClr val="002F6C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rgbClr val="002F6C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2F6C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2F6C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pclkuvastage.huronclick.com/GrantsTes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virginia.edu/osp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23642" y="0"/>
            <a:ext cx="12188825" cy="4996785"/>
          </a:xfrm>
          <a:prstGeom prst="rect">
            <a:avLst/>
          </a:prstGeom>
          <a:solidFill>
            <a:srgbClr val="0121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2158"/>
              </a:solidFill>
            </a:endParaRPr>
          </a:p>
        </p:txBody>
      </p:sp>
      <p:pic>
        <p:nvPicPr>
          <p:cNvPr id="10" name="Picture 9" descr="primary_full_color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25" y="5733827"/>
            <a:ext cx="3006577" cy="753035"/>
          </a:xfrm>
          <a:prstGeom prst="rect">
            <a:avLst/>
          </a:prstGeom>
        </p:spPr>
      </p:pic>
      <p:sp>
        <p:nvSpPr>
          <p:cNvPr id="12" name="Title Placeholder 1"/>
          <p:cNvSpPr txBox="1">
            <a:spLocks/>
          </p:cNvSpPr>
          <p:nvPr/>
        </p:nvSpPr>
        <p:spPr>
          <a:xfrm>
            <a:off x="16439" y="3441138"/>
            <a:ext cx="12187779" cy="1442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i="0" kern="1200" baseline="0">
                <a:solidFill>
                  <a:schemeClr val="bg1"/>
                </a:solidFill>
                <a:latin typeface="FranklinGothicURWComDem"/>
                <a:ea typeface="+mj-ea"/>
                <a:cs typeface="FranklinGothicURWComDem"/>
              </a:defRPr>
            </a:lvl1pPr>
          </a:lstStyle>
          <a:p>
            <a:r>
              <a:rPr lang="en-US" dirty="0">
                <a:latin typeface="FranklinGothicURWComBoo"/>
                <a:cs typeface="FranklinGothicURWComBoo"/>
              </a:rPr>
              <a:t>MaryBeth Spaulding</a:t>
            </a:r>
          </a:p>
          <a:p>
            <a:r>
              <a:rPr lang="en-US" dirty="0">
                <a:latin typeface="FranklinGothicURWComBoo"/>
                <a:cs typeface="FranklinGothicURWComBoo"/>
              </a:rPr>
              <a:t>Office of Sponsored Programs</a:t>
            </a:r>
          </a:p>
          <a:p>
            <a:endParaRPr lang="en-US" sz="2800" dirty="0">
              <a:latin typeface="FranklinGothicURWComBoo"/>
              <a:cs typeface="FranklinGothicURWComBoo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902" y="1141470"/>
            <a:ext cx="12204214" cy="19600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u="none" kern="2200" spc="0" baseline="0">
                <a:solidFill>
                  <a:schemeClr val="bg1"/>
                </a:solidFill>
                <a:latin typeface="FranklinGothicURWComDem"/>
                <a:ea typeface="+mj-ea"/>
                <a:cs typeface="FranklinGothicURWComDem"/>
              </a:defRPr>
            </a:lvl1pPr>
          </a:lstStyle>
          <a:p>
            <a:r>
              <a:rPr lang="en-US" sz="5400" b="1" dirty="0">
                <a:latin typeface="+mn-lt"/>
              </a:rPr>
              <a:t>Navigating ResearchUVA Powered by Huron (PBH) for OSP</a:t>
            </a:r>
          </a:p>
        </p:txBody>
      </p:sp>
      <p:pic>
        <p:nvPicPr>
          <p:cNvPr id="14" name="Picture 13" descr="dotted_line_whit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37"/>
          <a:stretch/>
        </p:blipFill>
        <p:spPr>
          <a:xfrm>
            <a:off x="1158296" y="2922070"/>
            <a:ext cx="9979155" cy="37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794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7137"/>
            <a:ext cx="12333829" cy="914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latin typeface="+mn-lt"/>
              </a:rPr>
              <a:t>Terminology and Navigation</a:t>
            </a:r>
            <a:br>
              <a:rPr lang="en-US" sz="4799" b="1" dirty="0">
                <a:solidFill>
                  <a:srgbClr val="002060"/>
                </a:solidFill>
                <a:latin typeface="+mn-lt"/>
              </a:rPr>
            </a:br>
            <a:br>
              <a:rPr lang="en-US" sz="4800" i="1" dirty="0">
                <a:solidFill>
                  <a:srgbClr val="002060"/>
                </a:solidFill>
                <a:ea typeface="Arial Narrow" panose="020B0606020202030204" pitchFamily="34" charset="0"/>
                <a:cs typeface="Arial Narrow" panose="020B0606020202030204" pitchFamily="34" charset="0"/>
              </a:rPr>
            </a:br>
            <a:endParaRPr lang="en-US" sz="4799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08574" y="4973046"/>
            <a:ext cx="1409333" cy="619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chemeClr val="bg1"/>
              </a:solidFill>
            </a:endParaRPr>
          </a:p>
        </p:txBody>
      </p:sp>
      <p:sp>
        <p:nvSpPr>
          <p:cNvPr id="10" name="Text Box 12"/>
          <p:cNvSpPr txBox="1"/>
          <p:nvPr/>
        </p:nvSpPr>
        <p:spPr>
          <a:xfrm>
            <a:off x="2682493" y="2824956"/>
            <a:ext cx="3772822" cy="45136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1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17C2DF-D758-4F7B-A5F1-EF9EAAF9CCE5}"/>
              </a:ext>
            </a:extLst>
          </p:cNvPr>
          <p:cNvSpPr/>
          <p:nvPr/>
        </p:nvSpPr>
        <p:spPr>
          <a:xfrm>
            <a:off x="0" y="6019800"/>
            <a:ext cx="2682493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751D42-C41B-4E69-9FB9-11896AAFF1C2}"/>
              </a:ext>
            </a:extLst>
          </p:cNvPr>
          <p:cNvSpPr/>
          <p:nvPr/>
        </p:nvSpPr>
        <p:spPr>
          <a:xfrm>
            <a:off x="493712" y="1265612"/>
            <a:ext cx="11201400" cy="5439988"/>
          </a:xfrm>
          <a:prstGeom prst="rect">
            <a:avLst/>
          </a:prstGeom>
          <a:solidFill>
            <a:srgbClr val="1D32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91440" rtlCol="0" anchor="t"/>
          <a:lstStyle/>
          <a:p>
            <a:r>
              <a:rPr lang="en-US" sz="2200" b="1" dirty="0"/>
              <a:t>Using the SmartForm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b="1" dirty="0"/>
          </a:p>
          <a:p>
            <a:endParaRPr lang="en-US" sz="2200" b="1" dirty="0"/>
          </a:p>
          <a:p>
            <a:endParaRPr lang="en-US" sz="2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55BE63-52AA-4D09-93AA-7246A468F268}"/>
              </a:ext>
            </a:extLst>
          </p:cNvPr>
          <p:cNvGrpSpPr/>
          <p:nvPr/>
        </p:nvGrpSpPr>
        <p:grpSpPr>
          <a:xfrm>
            <a:off x="7181716" y="2179774"/>
            <a:ext cx="4495800" cy="4154984"/>
            <a:chOff x="7085012" y="2286000"/>
            <a:chExt cx="4495800" cy="415498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F53A735-CE05-4B71-966D-A0AB4D3D243B}"/>
                </a:ext>
              </a:extLst>
            </p:cNvPr>
            <p:cNvSpPr txBox="1"/>
            <p:nvPr/>
          </p:nvSpPr>
          <p:spPr>
            <a:xfrm>
              <a:off x="7237174" y="2286000"/>
              <a:ext cx="4343638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14400"/>
              <a:r>
                <a:rPr lang="en-US" sz="2200" dirty="0">
                  <a:solidFill>
                    <a:schemeClr val="lt1"/>
                  </a:solidFill>
                </a:rPr>
                <a:t>SmartForm pages will have 3 “buttons” at the bottom: Exit, Save and Continue (Continue is replaced with Finish on the final form)</a:t>
              </a:r>
            </a:p>
            <a:p>
              <a:pPr marL="1257300" indent="-342900">
                <a:buFont typeface="Arial" panose="020B0604020202020204" pitchFamily="34" charset="0"/>
                <a:buChar char="•"/>
              </a:pPr>
              <a:r>
                <a:rPr lang="en-US" sz="2200" b="1" dirty="0">
                  <a:solidFill>
                    <a:schemeClr val="lt1"/>
                  </a:solidFill>
                </a:rPr>
                <a:t>Exit</a:t>
              </a:r>
              <a:r>
                <a:rPr lang="en-US" sz="2200" dirty="0">
                  <a:solidFill>
                    <a:schemeClr val="lt1"/>
                  </a:solidFill>
                </a:rPr>
                <a:t> returns to the Workspace</a:t>
              </a:r>
            </a:p>
            <a:p>
              <a:pPr marL="1257300" indent="-342900">
                <a:buFont typeface="Arial" panose="020B0604020202020204" pitchFamily="34" charset="0"/>
                <a:buChar char="•"/>
              </a:pPr>
              <a:r>
                <a:rPr lang="en-US" sz="2200" b="1" dirty="0">
                  <a:solidFill>
                    <a:schemeClr val="lt1"/>
                  </a:solidFill>
                </a:rPr>
                <a:t>Save</a:t>
              </a:r>
              <a:r>
                <a:rPr lang="en-US" sz="2200" dirty="0">
                  <a:solidFill>
                    <a:schemeClr val="lt1"/>
                  </a:solidFill>
                </a:rPr>
                <a:t> saves the page</a:t>
              </a:r>
            </a:p>
            <a:p>
              <a:pPr marL="1257300" indent="-342900">
                <a:buFont typeface="Arial" panose="020B0604020202020204" pitchFamily="34" charset="0"/>
                <a:buChar char="•"/>
              </a:pPr>
              <a:r>
                <a:rPr lang="en-US" sz="2200" b="1" dirty="0">
                  <a:solidFill>
                    <a:schemeClr val="lt1"/>
                  </a:solidFill>
                </a:rPr>
                <a:t>Continue</a:t>
              </a:r>
              <a:r>
                <a:rPr lang="en-US" sz="2200" dirty="0">
                  <a:solidFill>
                    <a:schemeClr val="lt1"/>
                  </a:solidFill>
                </a:rPr>
                <a:t> saves the page &amp; moves to next page</a:t>
              </a:r>
            </a:p>
            <a:p>
              <a:pPr marL="1257300" indent="-342900">
                <a:buFont typeface="Arial" panose="020B0604020202020204" pitchFamily="34" charset="0"/>
                <a:buChar char="•"/>
              </a:pPr>
              <a:r>
                <a:rPr lang="en-US" sz="2200" b="1" dirty="0">
                  <a:solidFill>
                    <a:schemeClr val="lt1"/>
                  </a:solidFill>
                </a:rPr>
                <a:t>Finish</a:t>
              </a:r>
              <a:r>
                <a:rPr lang="en-US" sz="2200" dirty="0">
                  <a:solidFill>
                    <a:schemeClr val="lt1"/>
                  </a:solidFill>
                </a:rPr>
                <a:t> saves &amp; returns to the Workspace</a:t>
              </a:r>
            </a:p>
          </p:txBody>
        </p:sp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04BB75C4-D65C-4FDF-A31F-43AE43901E60}"/>
                </a:ext>
              </a:extLst>
            </p:cNvPr>
            <p:cNvSpPr/>
            <p:nvPr/>
          </p:nvSpPr>
          <p:spPr>
            <a:xfrm>
              <a:off x="7085012" y="2409498"/>
              <a:ext cx="990600" cy="3837591"/>
            </a:xfrm>
            <a:prstGeom prst="leftBrace">
              <a:avLst/>
            </a:prstGeom>
            <a:ln>
              <a:solidFill>
                <a:srgbClr val="E57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3E44A3CF-3FF5-4448-943C-9CB3CCD07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74" y="2185616"/>
            <a:ext cx="6400800" cy="340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D9BB97AF-DFD8-430A-98BA-0EC215D52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37" y="5729312"/>
            <a:ext cx="6400800" cy="86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44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7137"/>
            <a:ext cx="12333829" cy="914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latin typeface="+mn-lt"/>
              </a:rPr>
              <a:t>Notifications</a:t>
            </a:r>
            <a:br>
              <a:rPr lang="en-US" sz="4799" b="1" dirty="0">
                <a:solidFill>
                  <a:srgbClr val="002060"/>
                </a:solidFill>
                <a:latin typeface="+mn-lt"/>
              </a:rPr>
            </a:br>
            <a:br>
              <a:rPr lang="en-US" sz="4800" i="1" dirty="0">
                <a:solidFill>
                  <a:srgbClr val="002060"/>
                </a:solidFill>
                <a:ea typeface="Arial Narrow" panose="020B0606020202030204" pitchFamily="34" charset="0"/>
                <a:cs typeface="Arial Narrow" panose="020B0606020202030204" pitchFamily="34" charset="0"/>
              </a:rPr>
            </a:br>
            <a:endParaRPr lang="en-US" sz="4799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08574" y="4973046"/>
            <a:ext cx="1409333" cy="619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chemeClr val="bg1"/>
              </a:solidFill>
            </a:endParaRPr>
          </a:p>
        </p:txBody>
      </p:sp>
      <p:sp>
        <p:nvSpPr>
          <p:cNvPr id="10" name="Text Box 12"/>
          <p:cNvSpPr txBox="1"/>
          <p:nvPr/>
        </p:nvSpPr>
        <p:spPr>
          <a:xfrm>
            <a:off x="2682493" y="2824956"/>
            <a:ext cx="3772822" cy="45136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1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17C2DF-D758-4F7B-A5F1-EF9EAAF9CCE5}"/>
              </a:ext>
            </a:extLst>
          </p:cNvPr>
          <p:cNvSpPr/>
          <p:nvPr/>
        </p:nvSpPr>
        <p:spPr>
          <a:xfrm>
            <a:off x="0" y="6019800"/>
            <a:ext cx="2682493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751D42-C41B-4E69-9FB9-11896AAFF1C2}"/>
              </a:ext>
            </a:extLst>
          </p:cNvPr>
          <p:cNvSpPr/>
          <p:nvPr/>
        </p:nvSpPr>
        <p:spPr>
          <a:xfrm>
            <a:off x="493712" y="1265612"/>
            <a:ext cx="11201400" cy="5439988"/>
          </a:xfrm>
          <a:prstGeom prst="rect">
            <a:avLst/>
          </a:prstGeom>
          <a:solidFill>
            <a:srgbClr val="1D32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91440" rtlCol="0" anchor="t"/>
          <a:lstStyle/>
          <a:p>
            <a:r>
              <a:rPr lang="en-US" sz="2200" b="1" dirty="0"/>
              <a:t>System Notifications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800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notifications are short email messages sent by the system to alert a users an action in the system – notifications often ask the user to take an action to move a project forward in workflow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Notifications contain a link that will take users to the project that requires their action or attention. Users can also navigate directly to a project using the Dashboard or Grants/Agreements module pages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b="1" dirty="0"/>
          </a:p>
          <a:p>
            <a:endParaRPr lang="en-US" sz="2200" b="1" dirty="0"/>
          </a:p>
          <a:p>
            <a:endParaRPr lang="en-US" sz="2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87E2C6-7B62-4186-93E8-972D7988E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343" y="1706880"/>
            <a:ext cx="9492138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6D4DBE-BB07-4549-905D-7653EF9CD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9B6617-2A96-4D81-BF0C-1FF80789E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029" y="3057303"/>
            <a:ext cx="8411749" cy="1590897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FC466BBF-4A11-475A-8A0A-8C465351A77F}"/>
              </a:ext>
            </a:extLst>
          </p:cNvPr>
          <p:cNvSpPr txBox="1">
            <a:spLocks/>
          </p:cNvSpPr>
          <p:nvPr/>
        </p:nvSpPr>
        <p:spPr>
          <a:xfrm>
            <a:off x="1826674" y="3657600"/>
            <a:ext cx="2209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99" kern="1200">
                <a:solidFill>
                  <a:srgbClr val="E57200"/>
                </a:solidFill>
                <a:latin typeface="Franklin Gothic Demi Cond" panose="020B07060304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Award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FBDF33-E602-4A80-A4B1-D999C62F0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212" y="4800600"/>
            <a:ext cx="8459381" cy="1324160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83286124-9DE8-4001-882A-5DD8E125D6BB}"/>
              </a:ext>
            </a:extLst>
          </p:cNvPr>
          <p:cNvSpPr txBox="1">
            <a:spLocks/>
          </p:cNvSpPr>
          <p:nvPr/>
        </p:nvSpPr>
        <p:spPr>
          <a:xfrm>
            <a:off x="1065212" y="5257800"/>
            <a:ext cx="2209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99" kern="1200">
                <a:solidFill>
                  <a:srgbClr val="E57200"/>
                </a:solidFill>
                <a:latin typeface="Franklin Gothic Demi Cond" panose="020B07060304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Agreement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6D85C5-7CB1-40D8-A23C-D51159766C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3397" y="1429477"/>
            <a:ext cx="8459381" cy="1362265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0AFF98C7-3556-48B6-9AF0-7C61123176A6}"/>
              </a:ext>
            </a:extLst>
          </p:cNvPr>
          <p:cNvSpPr txBox="1">
            <a:spLocks/>
          </p:cNvSpPr>
          <p:nvPr/>
        </p:nvSpPr>
        <p:spPr>
          <a:xfrm>
            <a:off x="1293812" y="1816449"/>
            <a:ext cx="2209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99" kern="1200">
                <a:solidFill>
                  <a:srgbClr val="E57200"/>
                </a:solidFill>
                <a:latin typeface="Franklin Gothic Demi Cond" panose="020B07060304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Proposal</a:t>
            </a:r>
          </a:p>
        </p:txBody>
      </p:sp>
    </p:spTree>
    <p:extLst>
      <p:ext uri="{BB962C8B-B14F-4D97-AF65-F5344CB8AC3E}">
        <p14:creationId xmlns:p14="http://schemas.microsoft.com/office/powerpoint/2010/main" val="1539375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838"/>
            <a:ext cx="12333829" cy="914162"/>
          </a:xfrm>
        </p:spPr>
        <p:txBody>
          <a:bodyPr>
            <a:normAutofit/>
          </a:bodyPr>
          <a:lstStyle/>
          <a:p>
            <a:pPr algn="ctr"/>
            <a:r>
              <a:rPr lang="en-US" sz="4799" b="1" dirty="0">
                <a:latin typeface="+mn-lt"/>
              </a:rPr>
              <a:t>Demonstration</a:t>
            </a:r>
            <a:endParaRPr lang="en-US" sz="4799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08574" y="4973046"/>
            <a:ext cx="1409333" cy="619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chemeClr val="bg1"/>
              </a:solidFill>
            </a:endParaRPr>
          </a:p>
        </p:txBody>
      </p:sp>
      <p:sp>
        <p:nvSpPr>
          <p:cNvPr id="10" name="Text Box 12"/>
          <p:cNvSpPr txBox="1"/>
          <p:nvPr/>
        </p:nvSpPr>
        <p:spPr>
          <a:xfrm>
            <a:off x="379412" y="1981200"/>
            <a:ext cx="11430000" cy="303831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>
                <a:solidFill>
                  <a:srgbClr val="1D3259"/>
                </a:solidFill>
                <a:ea typeface="Arial Narrow" panose="020B0606020202030204" pitchFamily="34" charset="0"/>
                <a:cs typeface="Arial Narrow" panose="020B0606020202030204" pitchFamily="34" charset="0"/>
              </a:rPr>
              <a:t>Navigation</a:t>
            </a:r>
          </a:p>
          <a:p>
            <a:pPr algn="ctr"/>
            <a:r>
              <a:rPr lang="en-US" sz="4000" b="1" dirty="0">
                <a:solidFill>
                  <a:srgbClr val="1D3259"/>
                </a:solidFill>
                <a:ea typeface="Arial Narrow" panose="020B0606020202030204" pitchFamily="34" charset="0"/>
                <a:cs typeface="Arial Narrow" panose="020B0606020202030204" pitchFamily="34" charset="0"/>
              </a:rPr>
              <a:t>Finding Sponsor NOA</a:t>
            </a:r>
          </a:p>
          <a:p>
            <a:pPr algn="ctr"/>
            <a:r>
              <a:rPr lang="en-US" sz="4000" b="1" dirty="0">
                <a:solidFill>
                  <a:srgbClr val="1D3259"/>
                </a:solidFill>
                <a:ea typeface="Arial Narrow" panose="020B0606020202030204" pitchFamily="34" charset="0"/>
                <a:cs typeface="Arial Narrow" panose="020B0606020202030204" pitchFamily="34" charset="0"/>
              </a:rPr>
              <a:t>Award Mods (Budget Bumps)</a:t>
            </a:r>
          </a:p>
          <a:p>
            <a:pPr algn="ctr"/>
            <a:endParaRPr lang="en-US" sz="3200" b="1" dirty="0">
              <a:solidFill>
                <a:srgbClr val="1D3259"/>
              </a:solidFill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algn="ctr"/>
            <a:endParaRPr lang="en-US" sz="3200" b="1" dirty="0">
              <a:solidFill>
                <a:srgbClr val="1D3259"/>
              </a:solidFill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algn="ctr"/>
            <a:r>
              <a:rPr lang="en-US" sz="3200" b="1" dirty="0">
                <a:solidFill>
                  <a:srgbClr val="1D3259"/>
                </a:solidFill>
                <a:ea typeface="Arial Narrow" panose="020B0606020202030204" pitchFamily="34" charset="0"/>
                <a:cs typeface="Arial Narrow" panose="020B0606020202030204" pitchFamily="34" charset="0"/>
              </a:rPr>
              <a:t>Follow along at: </a:t>
            </a:r>
            <a:r>
              <a:rPr lang="en-US" sz="3200" b="1" dirty="0">
                <a:solidFill>
                  <a:srgbClr val="1D3259"/>
                </a:solidFill>
                <a:ea typeface="Arial Narrow" panose="020B0606020202030204" pitchFamily="34" charset="0"/>
                <a:cs typeface="Arial Narrow" panose="020B0606020202030204" pitchFamily="34" charset="0"/>
                <a:hlinkClick r:id="rId3"/>
              </a:rPr>
              <a:t>https://mpclkuvastage.huronclick.com/GrantsTest</a:t>
            </a:r>
            <a:r>
              <a:rPr lang="en-US" sz="3200" b="1" dirty="0">
                <a:solidFill>
                  <a:srgbClr val="1D3259"/>
                </a:solidFill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</a:p>
          <a:p>
            <a:pPr marL="857250" indent="-857250" algn="ctr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1D3259"/>
              </a:solidFill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17C2DF-D758-4F7B-A5F1-EF9EAAF9CCE5}"/>
              </a:ext>
            </a:extLst>
          </p:cNvPr>
          <p:cNvSpPr/>
          <p:nvPr/>
        </p:nvSpPr>
        <p:spPr>
          <a:xfrm>
            <a:off x="0" y="6019800"/>
            <a:ext cx="2682493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6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2" y="-381000"/>
            <a:ext cx="9141619" cy="23622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3427BD-045D-49FD-81E1-8C27FAF58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12" y="2247899"/>
            <a:ext cx="2362201" cy="23622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FF1A1C-1362-4512-B09D-81B7D138F4BE}"/>
              </a:ext>
            </a:extLst>
          </p:cNvPr>
          <p:cNvSpPr txBox="1"/>
          <p:nvPr/>
        </p:nvSpPr>
        <p:spPr>
          <a:xfrm>
            <a:off x="2398712" y="4868007"/>
            <a:ext cx="7391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1D3259"/>
                </a:solidFill>
                <a:hlinkClick r:id="rId3"/>
              </a:rPr>
              <a:t>https://research.virginia.edu/osp</a:t>
            </a:r>
            <a:endParaRPr lang="en-US" sz="3600" dirty="0">
              <a:solidFill>
                <a:srgbClr val="1D3259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2AF23D-3A75-4267-9D59-0D448EFD884A}"/>
              </a:ext>
            </a:extLst>
          </p:cNvPr>
          <p:cNvSpPr/>
          <p:nvPr/>
        </p:nvSpPr>
        <p:spPr>
          <a:xfrm>
            <a:off x="0" y="6019800"/>
            <a:ext cx="2682493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9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7137"/>
            <a:ext cx="12333829" cy="914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799" b="1" dirty="0">
                <a:latin typeface="+mn-lt"/>
              </a:rPr>
              <a:t>Today’s Agenda</a:t>
            </a:r>
            <a:br>
              <a:rPr lang="en-US" sz="4799" b="1" dirty="0">
                <a:latin typeface="+mn-lt"/>
              </a:rPr>
            </a:br>
            <a:br>
              <a:rPr lang="en-US" sz="4800" i="1" dirty="0">
                <a:ea typeface="Arial Narrow" panose="020B0606020202030204" pitchFamily="34" charset="0"/>
                <a:cs typeface="Arial Narrow" panose="020B0606020202030204" pitchFamily="34" charset="0"/>
              </a:rPr>
            </a:br>
            <a:endParaRPr lang="en-US" sz="4799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08574" y="4973046"/>
            <a:ext cx="1409333" cy="619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chemeClr val="bg1"/>
              </a:solidFill>
            </a:endParaRPr>
          </a:p>
        </p:txBody>
      </p:sp>
      <p:sp>
        <p:nvSpPr>
          <p:cNvPr id="10" name="Text Box 12"/>
          <p:cNvSpPr txBox="1"/>
          <p:nvPr/>
        </p:nvSpPr>
        <p:spPr>
          <a:xfrm>
            <a:off x="2682493" y="2824956"/>
            <a:ext cx="3772822" cy="45136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1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17C2DF-D758-4F7B-A5F1-EF9EAAF9CCE5}"/>
              </a:ext>
            </a:extLst>
          </p:cNvPr>
          <p:cNvSpPr/>
          <p:nvPr/>
        </p:nvSpPr>
        <p:spPr>
          <a:xfrm>
            <a:off x="0" y="6019800"/>
            <a:ext cx="2682493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3CDE485-FC0B-48FD-BDFD-6FE42FBBF7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7" y="5867400"/>
            <a:ext cx="838200" cy="838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BD3209-AB4F-4C37-96D0-903486EDA6BC}"/>
              </a:ext>
            </a:extLst>
          </p:cNvPr>
          <p:cNvSpPr txBox="1"/>
          <p:nvPr/>
        </p:nvSpPr>
        <p:spPr>
          <a:xfrm>
            <a:off x="608012" y="1631299"/>
            <a:ext cx="109728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1D3259"/>
                </a:solidFill>
              </a:rPr>
              <a:t>Introduction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1D3259"/>
                </a:solidFill>
              </a:rPr>
              <a:t>Terminology and Navigation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1D3259"/>
                </a:solidFill>
              </a:rPr>
              <a:t>Awards and Award Modifications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1D3259"/>
                </a:solidFill>
              </a:rPr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213310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3B092-3295-4B60-8D5B-891F2E07F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Changing? What is Staying the Same?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0AA488-4B9F-4496-A3B2-46EBC9997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371600"/>
            <a:ext cx="5180251" cy="4648200"/>
          </a:xfrm>
          <a:solidFill>
            <a:srgbClr val="E57200"/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What is Changing?</a:t>
            </a:r>
          </a:p>
          <a:p>
            <a:r>
              <a:rPr lang="en-US" sz="2400" dirty="0">
                <a:solidFill>
                  <a:schemeClr val="bg1"/>
                </a:solidFill>
              </a:rPr>
              <a:t>New proposals and agreements will be created in ResearchUVA PBH starting on 4/25</a:t>
            </a:r>
          </a:p>
          <a:p>
            <a:r>
              <a:rPr lang="en-US" sz="2400" dirty="0">
                <a:solidFill>
                  <a:schemeClr val="bg1"/>
                </a:solidFill>
              </a:rPr>
              <a:t>Some compliance reviews will occur directly in the system (via Ancillary Review)</a:t>
            </a:r>
          </a:p>
          <a:p>
            <a:r>
              <a:rPr lang="en-US" sz="2400" dirty="0">
                <a:solidFill>
                  <a:schemeClr val="bg1"/>
                </a:solidFill>
              </a:rPr>
              <a:t>Share and track correspondence in the system (vs. emails)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86A4A06-B3A1-4B39-9788-D20A3210E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371600"/>
            <a:ext cx="5180251" cy="4648200"/>
          </a:xfrm>
          <a:solidFill>
            <a:srgbClr val="232D4B"/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What is Staying the Same?</a:t>
            </a:r>
          </a:p>
          <a:p>
            <a:r>
              <a:rPr lang="en-US" dirty="0">
                <a:solidFill>
                  <a:schemeClr val="bg1"/>
                </a:solidFill>
              </a:rPr>
              <a:t>For the immediate future, legacy ResearchUVA will be available for the field for actions related to established projects (award modifications, post-award actions, supplemental proposals)</a:t>
            </a:r>
          </a:p>
          <a:p>
            <a:r>
              <a:rPr lang="en-US" dirty="0">
                <a:solidFill>
                  <a:schemeClr val="bg1"/>
                </a:solidFill>
              </a:rPr>
              <a:t>OSP will continue to be able to complete in-progress actions in legacy ResearchUVA after ResearchUVA PBH go-live and through WD go-live (July)</a:t>
            </a:r>
          </a:p>
        </p:txBody>
      </p:sp>
    </p:spTree>
    <p:extLst>
      <p:ext uri="{BB962C8B-B14F-4D97-AF65-F5344CB8AC3E}">
        <p14:creationId xmlns:p14="http://schemas.microsoft.com/office/powerpoint/2010/main" val="364724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7137"/>
            <a:ext cx="12333829" cy="914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799" b="1" dirty="0">
                <a:latin typeface="+mn-lt"/>
              </a:rPr>
              <a:t>Terminology and Navigation</a:t>
            </a:r>
            <a:br>
              <a:rPr lang="en-US" sz="4799" b="1" dirty="0">
                <a:latin typeface="+mn-lt"/>
              </a:rPr>
            </a:br>
            <a:br>
              <a:rPr lang="en-US" sz="4800" i="1" dirty="0">
                <a:ea typeface="Arial Narrow" panose="020B0606020202030204" pitchFamily="34" charset="0"/>
                <a:cs typeface="Arial Narrow" panose="020B0606020202030204" pitchFamily="34" charset="0"/>
              </a:rPr>
            </a:br>
            <a:endParaRPr lang="en-US" sz="4799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08574" y="4973046"/>
            <a:ext cx="1409333" cy="619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chemeClr val="bg1"/>
              </a:solidFill>
            </a:endParaRPr>
          </a:p>
        </p:txBody>
      </p:sp>
      <p:sp>
        <p:nvSpPr>
          <p:cNvPr id="10" name="Text Box 12"/>
          <p:cNvSpPr txBox="1"/>
          <p:nvPr/>
        </p:nvSpPr>
        <p:spPr>
          <a:xfrm>
            <a:off x="2682493" y="2824956"/>
            <a:ext cx="3772822" cy="45136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1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17C2DF-D758-4F7B-A5F1-EF9EAAF9CCE5}"/>
              </a:ext>
            </a:extLst>
          </p:cNvPr>
          <p:cNvSpPr/>
          <p:nvPr/>
        </p:nvSpPr>
        <p:spPr>
          <a:xfrm>
            <a:off x="0" y="6019800"/>
            <a:ext cx="2682493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751D42-C41B-4E69-9FB9-11896AAFF1C2}"/>
              </a:ext>
            </a:extLst>
          </p:cNvPr>
          <p:cNvSpPr/>
          <p:nvPr/>
        </p:nvSpPr>
        <p:spPr>
          <a:xfrm>
            <a:off x="493712" y="1439430"/>
            <a:ext cx="11201400" cy="5266170"/>
          </a:xfrm>
          <a:prstGeom prst="rect">
            <a:avLst/>
          </a:prstGeom>
          <a:solidFill>
            <a:srgbClr val="1D32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spcCol="91440" rtlCol="0" anchor="t"/>
          <a:lstStyle/>
          <a:p>
            <a:r>
              <a:rPr lang="en-US" sz="2200" b="1" dirty="0"/>
              <a:t>Navigating in </a:t>
            </a:r>
            <a:r>
              <a:rPr lang="en-US" sz="2200" b="1" dirty="0" err="1"/>
              <a:t>ResearchUVA</a:t>
            </a:r>
            <a:r>
              <a:rPr lang="en-US" sz="2200" b="1" dirty="0"/>
              <a:t> PBH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b="1" dirty="0"/>
              <a:t>From your Dashboard:</a:t>
            </a:r>
          </a:p>
          <a:p>
            <a:endParaRPr lang="en-US" sz="2200" b="1" dirty="0"/>
          </a:p>
          <a:p>
            <a:r>
              <a:rPr lang="en-US" sz="2200" b="1" dirty="0"/>
              <a:t>My Inbox</a:t>
            </a:r>
            <a:r>
              <a:rPr lang="en-US" sz="2200" dirty="0"/>
              <a:t>: Items that require you to take action.</a:t>
            </a:r>
          </a:p>
          <a:p>
            <a:endParaRPr lang="en-US" sz="2200" dirty="0"/>
          </a:p>
          <a:p>
            <a:r>
              <a:rPr lang="en-US" sz="2200" b="1" dirty="0"/>
              <a:t>My Reviews</a:t>
            </a:r>
            <a:r>
              <a:rPr lang="en-US" sz="2200" dirty="0"/>
              <a:t>: Items assigned to you to review. These are a subset of the items in My Inbox.</a:t>
            </a:r>
          </a:p>
          <a:p>
            <a:endParaRPr lang="en-US" sz="2200" dirty="0"/>
          </a:p>
          <a:p>
            <a:r>
              <a:rPr lang="en-US" sz="2200" b="1" dirty="0"/>
              <a:t>Create menu and buttons</a:t>
            </a:r>
            <a:r>
              <a:rPr lang="en-US" sz="2200" dirty="0"/>
              <a:t>: Create actions you can perform.</a:t>
            </a:r>
          </a:p>
          <a:p>
            <a:endParaRPr lang="en-US" sz="2200" dirty="0"/>
          </a:p>
          <a:p>
            <a:r>
              <a:rPr lang="en-US" sz="2200" b="1" dirty="0"/>
              <a:t>Recently Viewed</a:t>
            </a:r>
            <a:r>
              <a:rPr lang="en-US" sz="2200" dirty="0"/>
              <a:t>: The last several items you viewed. Look here for an item you worked on recently.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DB0DB6C-4EF2-493D-AA38-36A14CFAB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" y="1971143"/>
            <a:ext cx="4752381" cy="24380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4C6F6C0-F703-433D-AADB-BE71795D2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069" y="4483847"/>
            <a:ext cx="2209524" cy="22380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7761D9C-5F22-472F-ADE4-128C7754EF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212" y="4511243"/>
            <a:ext cx="2285714" cy="2076190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843507C-CE35-403F-9896-26E86CACBA96}"/>
              </a:ext>
            </a:extLst>
          </p:cNvPr>
          <p:cNvCxnSpPr>
            <a:cxnSpLocks/>
          </p:cNvCxnSpPr>
          <p:nvPr/>
        </p:nvCxnSpPr>
        <p:spPr>
          <a:xfrm>
            <a:off x="2436812" y="2804686"/>
            <a:ext cx="1892678" cy="2936887"/>
          </a:xfrm>
          <a:prstGeom prst="straightConnector1">
            <a:avLst/>
          </a:prstGeom>
          <a:ln w="3175">
            <a:solidFill>
              <a:srgbClr val="E57200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95F7A2D-323F-4A05-B371-60E9160F993B}"/>
              </a:ext>
            </a:extLst>
          </p:cNvPr>
          <p:cNvCxnSpPr>
            <a:cxnSpLocks/>
          </p:cNvCxnSpPr>
          <p:nvPr/>
        </p:nvCxnSpPr>
        <p:spPr>
          <a:xfrm flipH="1">
            <a:off x="2043776" y="2804686"/>
            <a:ext cx="254765" cy="2613884"/>
          </a:xfrm>
          <a:prstGeom prst="straightConnector1">
            <a:avLst/>
          </a:prstGeom>
          <a:ln w="3175">
            <a:solidFill>
              <a:srgbClr val="E57200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73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7137"/>
            <a:ext cx="12333829" cy="914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799" b="1" dirty="0">
                <a:latin typeface="+mn-lt"/>
              </a:rPr>
              <a:t>Terminology and Navigation</a:t>
            </a:r>
            <a:br>
              <a:rPr lang="en-US" sz="4799" b="1" dirty="0">
                <a:latin typeface="+mn-lt"/>
              </a:rPr>
            </a:br>
            <a:br>
              <a:rPr lang="en-US" sz="4800" i="1" dirty="0">
                <a:ea typeface="Arial Narrow" panose="020B0606020202030204" pitchFamily="34" charset="0"/>
                <a:cs typeface="Arial Narrow" panose="020B0606020202030204" pitchFamily="34" charset="0"/>
              </a:rPr>
            </a:br>
            <a:endParaRPr lang="en-US" sz="4799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08574" y="4973046"/>
            <a:ext cx="1409333" cy="619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chemeClr val="bg1"/>
              </a:solidFill>
            </a:endParaRPr>
          </a:p>
        </p:txBody>
      </p:sp>
      <p:sp>
        <p:nvSpPr>
          <p:cNvPr id="10" name="Text Box 12"/>
          <p:cNvSpPr txBox="1"/>
          <p:nvPr/>
        </p:nvSpPr>
        <p:spPr>
          <a:xfrm>
            <a:off x="2682493" y="2824956"/>
            <a:ext cx="3772822" cy="45136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1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17C2DF-D758-4F7B-A5F1-EF9EAAF9CCE5}"/>
              </a:ext>
            </a:extLst>
          </p:cNvPr>
          <p:cNvSpPr/>
          <p:nvPr/>
        </p:nvSpPr>
        <p:spPr>
          <a:xfrm>
            <a:off x="0" y="6019800"/>
            <a:ext cx="2682493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751D42-C41B-4E69-9FB9-11896AAFF1C2}"/>
              </a:ext>
            </a:extLst>
          </p:cNvPr>
          <p:cNvSpPr/>
          <p:nvPr/>
        </p:nvSpPr>
        <p:spPr>
          <a:xfrm>
            <a:off x="493712" y="1265612"/>
            <a:ext cx="11201400" cy="5439988"/>
          </a:xfrm>
          <a:prstGeom prst="rect">
            <a:avLst/>
          </a:prstGeom>
          <a:solidFill>
            <a:srgbClr val="1D32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91440" rtlCol="0" anchor="t"/>
          <a:lstStyle/>
          <a:p>
            <a:r>
              <a:rPr lang="en-US" sz="2200" b="1" dirty="0"/>
              <a:t>Navigating in ResearchUVA PBH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marL="1827213" indent="-342900">
              <a:buFont typeface="Arial" panose="020B0604020202020204" pitchFamily="34" charset="0"/>
              <a:buChar char="•"/>
            </a:pPr>
            <a:r>
              <a:rPr lang="en-US" sz="2200" dirty="0"/>
              <a:t>To find a specific Proposal, Award or Agreement, you can navigate to all of your records and then sort by one or more criterion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A “breadcrumb” trail is in the top left corner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b="1" dirty="0"/>
          </a:p>
          <a:p>
            <a:endParaRPr lang="en-US" sz="2200" b="1" dirty="0"/>
          </a:p>
          <a:p>
            <a:endParaRPr lang="en-US" sz="2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7CC113-4C71-4C78-840E-538728A25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50" y="1734517"/>
            <a:ext cx="8249419" cy="283464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3979D6-76B3-4FF2-A843-F13B87B26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51" y="5348023"/>
            <a:ext cx="7961905" cy="961905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20D4D01-6DF3-4B36-BAF4-5C1E02BDC4CB}"/>
              </a:ext>
            </a:extLst>
          </p:cNvPr>
          <p:cNvCxnSpPr>
            <a:cxnSpLocks/>
          </p:cNvCxnSpPr>
          <p:nvPr/>
        </p:nvCxnSpPr>
        <p:spPr>
          <a:xfrm flipH="1">
            <a:off x="836612" y="2590800"/>
            <a:ext cx="381000" cy="3550063"/>
          </a:xfrm>
          <a:prstGeom prst="straightConnector1">
            <a:avLst/>
          </a:prstGeom>
          <a:ln>
            <a:solidFill>
              <a:srgbClr val="E572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88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7137"/>
            <a:ext cx="12333829" cy="914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latin typeface="+mn-lt"/>
              </a:rPr>
              <a:t>Terminology and Navigation</a:t>
            </a:r>
            <a:br>
              <a:rPr lang="en-US" sz="4799" b="1" dirty="0">
                <a:solidFill>
                  <a:srgbClr val="002060"/>
                </a:solidFill>
                <a:latin typeface="+mn-lt"/>
              </a:rPr>
            </a:br>
            <a:br>
              <a:rPr lang="en-US" sz="4800" i="1" dirty="0">
                <a:solidFill>
                  <a:srgbClr val="002060"/>
                </a:solidFill>
                <a:ea typeface="Arial Narrow" panose="020B0606020202030204" pitchFamily="34" charset="0"/>
                <a:cs typeface="Arial Narrow" panose="020B0606020202030204" pitchFamily="34" charset="0"/>
              </a:rPr>
            </a:br>
            <a:endParaRPr lang="en-US" sz="4799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08574" y="4973046"/>
            <a:ext cx="1409333" cy="619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chemeClr val="bg1"/>
              </a:solidFill>
            </a:endParaRPr>
          </a:p>
        </p:txBody>
      </p:sp>
      <p:sp>
        <p:nvSpPr>
          <p:cNvPr id="10" name="Text Box 12"/>
          <p:cNvSpPr txBox="1"/>
          <p:nvPr/>
        </p:nvSpPr>
        <p:spPr>
          <a:xfrm>
            <a:off x="2682493" y="2824956"/>
            <a:ext cx="3772822" cy="45136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1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17C2DF-D758-4F7B-A5F1-EF9EAAF9CCE5}"/>
              </a:ext>
            </a:extLst>
          </p:cNvPr>
          <p:cNvSpPr/>
          <p:nvPr/>
        </p:nvSpPr>
        <p:spPr>
          <a:xfrm>
            <a:off x="0" y="6019800"/>
            <a:ext cx="2682493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751D42-C41B-4E69-9FB9-11896AAFF1C2}"/>
              </a:ext>
            </a:extLst>
          </p:cNvPr>
          <p:cNvSpPr/>
          <p:nvPr/>
        </p:nvSpPr>
        <p:spPr>
          <a:xfrm>
            <a:off x="493712" y="1265612"/>
            <a:ext cx="11201400" cy="5439988"/>
          </a:xfrm>
          <a:prstGeom prst="rect">
            <a:avLst/>
          </a:prstGeom>
          <a:solidFill>
            <a:srgbClr val="1D32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91440" rtlCol="0" anchor="t"/>
          <a:lstStyle/>
          <a:p>
            <a:r>
              <a:rPr lang="en-US" sz="2200" b="1" dirty="0"/>
              <a:t>Using the Search Feature to Filter Data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b="1" dirty="0"/>
          </a:p>
          <a:p>
            <a:endParaRPr lang="en-US" sz="2200" b="1" dirty="0"/>
          </a:p>
          <a:p>
            <a:endParaRPr lang="en-US" sz="2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A09647-D36F-440C-8989-545AFE5E5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07" y="1729480"/>
            <a:ext cx="7772400" cy="314732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884083A5-4EDB-4D22-8BD7-3B25FD351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395" y="1335340"/>
            <a:ext cx="2355698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6784B1-97C1-4344-9C34-4F47D38052BD}"/>
              </a:ext>
            </a:extLst>
          </p:cNvPr>
          <p:cNvSpPr txBox="1"/>
          <p:nvPr/>
        </p:nvSpPr>
        <p:spPr>
          <a:xfrm>
            <a:off x="587151" y="4986635"/>
            <a:ext cx="79635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This screenshot features a “wildcard” search for the word “heart” to find proposals to the American Heart Association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To complete this search, select “Primary Sponsor” in the search drop-down, type “%heart”  and then click the search icon to complete the search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9DAA80-BB8B-443B-92E9-610F4D5B307C}"/>
              </a:ext>
            </a:extLst>
          </p:cNvPr>
          <p:cNvSpPr txBox="1"/>
          <p:nvPr/>
        </p:nvSpPr>
        <p:spPr>
          <a:xfrm>
            <a:off x="8643375" y="4968687"/>
            <a:ext cx="30658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screenshot provides an overview of the available search filters. You can always find these options by clicking the help text icon (question mark)</a:t>
            </a:r>
          </a:p>
        </p:txBody>
      </p:sp>
    </p:spTree>
    <p:extLst>
      <p:ext uri="{BB962C8B-B14F-4D97-AF65-F5344CB8AC3E}">
        <p14:creationId xmlns:p14="http://schemas.microsoft.com/office/powerpoint/2010/main" val="382710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7137"/>
            <a:ext cx="12333829" cy="914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latin typeface="+mn-lt"/>
              </a:rPr>
              <a:t>Terminology and Navigation</a:t>
            </a:r>
            <a:br>
              <a:rPr lang="en-US" sz="4799" b="1" dirty="0">
                <a:solidFill>
                  <a:srgbClr val="002060"/>
                </a:solidFill>
                <a:latin typeface="+mn-lt"/>
              </a:rPr>
            </a:br>
            <a:br>
              <a:rPr lang="en-US" sz="4800" i="1" dirty="0">
                <a:solidFill>
                  <a:srgbClr val="002060"/>
                </a:solidFill>
                <a:ea typeface="Arial Narrow" panose="020B0606020202030204" pitchFamily="34" charset="0"/>
                <a:cs typeface="Arial Narrow" panose="020B0606020202030204" pitchFamily="34" charset="0"/>
              </a:rPr>
            </a:br>
            <a:endParaRPr lang="en-US" sz="4799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08574" y="4973046"/>
            <a:ext cx="1409333" cy="619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chemeClr val="bg1"/>
              </a:solidFill>
            </a:endParaRPr>
          </a:p>
        </p:txBody>
      </p:sp>
      <p:sp>
        <p:nvSpPr>
          <p:cNvPr id="10" name="Text Box 12"/>
          <p:cNvSpPr txBox="1"/>
          <p:nvPr/>
        </p:nvSpPr>
        <p:spPr>
          <a:xfrm>
            <a:off x="2682493" y="2824956"/>
            <a:ext cx="3772822" cy="45136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1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17C2DF-D758-4F7B-A5F1-EF9EAAF9CCE5}"/>
              </a:ext>
            </a:extLst>
          </p:cNvPr>
          <p:cNvSpPr/>
          <p:nvPr/>
        </p:nvSpPr>
        <p:spPr>
          <a:xfrm>
            <a:off x="0" y="6019800"/>
            <a:ext cx="2682493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751D42-C41B-4E69-9FB9-11896AAFF1C2}"/>
              </a:ext>
            </a:extLst>
          </p:cNvPr>
          <p:cNvSpPr/>
          <p:nvPr/>
        </p:nvSpPr>
        <p:spPr>
          <a:xfrm>
            <a:off x="493712" y="1265612"/>
            <a:ext cx="11201400" cy="5439988"/>
          </a:xfrm>
          <a:prstGeom prst="rect">
            <a:avLst/>
          </a:prstGeom>
          <a:solidFill>
            <a:srgbClr val="1D32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91440" rtlCol="0" anchor="t"/>
          <a:lstStyle/>
          <a:p>
            <a:r>
              <a:rPr lang="en-US" sz="2200" b="1" dirty="0"/>
              <a:t>Workspace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b="1" dirty="0"/>
          </a:p>
          <a:p>
            <a:endParaRPr lang="en-US" sz="2200" b="1" dirty="0"/>
          </a:p>
          <a:p>
            <a:endParaRPr lang="en-US" sz="2200" b="1" dirty="0"/>
          </a:p>
        </p:txBody>
      </p:sp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0C7871C0-B40C-421E-8193-379B604D8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697" y="1828800"/>
            <a:ext cx="10543431" cy="46634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589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7137"/>
            <a:ext cx="12333829" cy="914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799" b="1" dirty="0">
                <a:latin typeface="+mn-lt"/>
              </a:rPr>
              <a:t>Terminology and Navigation</a:t>
            </a:r>
            <a:br>
              <a:rPr lang="en-US" sz="4799" b="1" dirty="0">
                <a:latin typeface="+mn-lt"/>
              </a:rPr>
            </a:br>
            <a:br>
              <a:rPr lang="en-US" sz="4800" i="1" dirty="0">
                <a:ea typeface="Arial Narrow" panose="020B0606020202030204" pitchFamily="34" charset="0"/>
                <a:cs typeface="Arial Narrow" panose="020B0606020202030204" pitchFamily="34" charset="0"/>
              </a:rPr>
            </a:br>
            <a:endParaRPr lang="en-US" sz="4799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08574" y="4973046"/>
            <a:ext cx="1409333" cy="619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chemeClr val="bg1"/>
              </a:solidFill>
            </a:endParaRPr>
          </a:p>
        </p:txBody>
      </p:sp>
      <p:sp>
        <p:nvSpPr>
          <p:cNvPr id="10" name="Text Box 12"/>
          <p:cNvSpPr txBox="1"/>
          <p:nvPr/>
        </p:nvSpPr>
        <p:spPr>
          <a:xfrm>
            <a:off x="2682493" y="2824956"/>
            <a:ext cx="3772822" cy="45136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1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17C2DF-D758-4F7B-A5F1-EF9EAAF9CCE5}"/>
              </a:ext>
            </a:extLst>
          </p:cNvPr>
          <p:cNvSpPr/>
          <p:nvPr/>
        </p:nvSpPr>
        <p:spPr>
          <a:xfrm>
            <a:off x="0" y="6019800"/>
            <a:ext cx="2682493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751D42-C41B-4E69-9FB9-11896AAFF1C2}"/>
              </a:ext>
            </a:extLst>
          </p:cNvPr>
          <p:cNvSpPr/>
          <p:nvPr/>
        </p:nvSpPr>
        <p:spPr>
          <a:xfrm>
            <a:off x="493712" y="1265612"/>
            <a:ext cx="11201400" cy="5439988"/>
          </a:xfrm>
          <a:prstGeom prst="rect">
            <a:avLst/>
          </a:prstGeom>
          <a:solidFill>
            <a:srgbClr val="1D32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91440" rtlCol="0" anchor="t"/>
          <a:lstStyle/>
          <a:p>
            <a:r>
              <a:rPr lang="en-US" sz="2200" b="1" dirty="0"/>
              <a:t>Accessing the SmartForm from the Workspace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b="1" dirty="0"/>
          </a:p>
          <a:p>
            <a:endParaRPr lang="en-US" sz="2200" b="1" dirty="0"/>
          </a:p>
          <a:p>
            <a:endParaRPr lang="en-US" sz="2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949336-A8E5-4160-BE27-C36884691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11" y="1729439"/>
            <a:ext cx="10515600" cy="17283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463FFB-447D-457A-8FC8-D2CFD4165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11" y="3584180"/>
            <a:ext cx="10515600" cy="9920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B66635-2338-4039-8478-0E2FFC84C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011" y="5124700"/>
            <a:ext cx="1828800" cy="14561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EF3E47-95E4-4FC8-92A2-382EE2ECDC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7203" y="5148100"/>
            <a:ext cx="1737360" cy="1432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F909C2-8123-4219-AD0F-3A2A7C4DAB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5315" y="4730314"/>
            <a:ext cx="1737360" cy="18504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2238C0-5A41-4A55-91D7-57F0B9B800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6251" y="4645208"/>
            <a:ext cx="1737360" cy="199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2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7137"/>
            <a:ext cx="12333829" cy="914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latin typeface="+mn-lt"/>
              </a:rPr>
              <a:t>Terminology and Navigation</a:t>
            </a:r>
            <a:br>
              <a:rPr lang="en-US" sz="4799" b="1" dirty="0">
                <a:solidFill>
                  <a:srgbClr val="002060"/>
                </a:solidFill>
                <a:latin typeface="+mn-lt"/>
              </a:rPr>
            </a:br>
            <a:br>
              <a:rPr lang="en-US" sz="4800" i="1" dirty="0">
                <a:solidFill>
                  <a:srgbClr val="002060"/>
                </a:solidFill>
                <a:ea typeface="Arial Narrow" panose="020B0606020202030204" pitchFamily="34" charset="0"/>
                <a:cs typeface="Arial Narrow" panose="020B0606020202030204" pitchFamily="34" charset="0"/>
              </a:rPr>
            </a:br>
            <a:endParaRPr lang="en-US" sz="4799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08574" y="4973046"/>
            <a:ext cx="1409333" cy="619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chemeClr val="bg1"/>
              </a:solidFill>
            </a:endParaRPr>
          </a:p>
        </p:txBody>
      </p:sp>
      <p:sp>
        <p:nvSpPr>
          <p:cNvPr id="10" name="Text Box 12"/>
          <p:cNvSpPr txBox="1"/>
          <p:nvPr/>
        </p:nvSpPr>
        <p:spPr>
          <a:xfrm>
            <a:off x="2682493" y="2824956"/>
            <a:ext cx="3772822" cy="45136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100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17C2DF-D758-4F7B-A5F1-EF9EAAF9CCE5}"/>
              </a:ext>
            </a:extLst>
          </p:cNvPr>
          <p:cNvSpPr/>
          <p:nvPr/>
        </p:nvSpPr>
        <p:spPr>
          <a:xfrm>
            <a:off x="0" y="6019800"/>
            <a:ext cx="2682493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751D42-C41B-4E69-9FB9-11896AAFF1C2}"/>
              </a:ext>
            </a:extLst>
          </p:cNvPr>
          <p:cNvSpPr/>
          <p:nvPr/>
        </p:nvSpPr>
        <p:spPr>
          <a:xfrm>
            <a:off x="493712" y="1265612"/>
            <a:ext cx="11201400" cy="5439988"/>
          </a:xfrm>
          <a:prstGeom prst="rect">
            <a:avLst/>
          </a:prstGeom>
          <a:solidFill>
            <a:srgbClr val="1D32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91440" rtlCol="0" anchor="t"/>
          <a:lstStyle/>
          <a:p>
            <a:r>
              <a:rPr lang="en-US" sz="2200" b="1" dirty="0"/>
              <a:t>Using the SmartForm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b="1" dirty="0"/>
          </a:p>
          <a:p>
            <a:endParaRPr lang="en-US" sz="2200" b="1" dirty="0"/>
          </a:p>
          <a:p>
            <a:endParaRPr lang="en-US" sz="2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55BE63-52AA-4D09-93AA-7246A468F268}"/>
              </a:ext>
            </a:extLst>
          </p:cNvPr>
          <p:cNvGrpSpPr/>
          <p:nvPr/>
        </p:nvGrpSpPr>
        <p:grpSpPr>
          <a:xfrm>
            <a:off x="7181716" y="2179774"/>
            <a:ext cx="4495800" cy="3816429"/>
            <a:chOff x="7085012" y="2286000"/>
            <a:chExt cx="4495800" cy="381642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F53A735-CE05-4B71-966D-A0AB4D3D243B}"/>
                </a:ext>
              </a:extLst>
            </p:cNvPr>
            <p:cNvSpPr txBox="1"/>
            <p:nvPr/>
          </p:nvSpPr>
          <p:spPr>
            <a:xfrm>
              <a:off x="7237174" y="2286000"/>
              <a:ext cx="4343638" cy="3816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14400"/>
              <a:r>
                <a:rPr lang="en-US" sz="2200" dirty="0">
                  <a:solidFill>
                    <a:schemeClr val="lt1"/>
                  </a:solidFill>
                </a:rPr>
                <a:t>1. The remaining SmartForm pages will fill in after you complete and save the General Information page </a:t>
              </a:r>
            </a:p>
            <a:p>
              <a:pPr marL="914400"/>
              <a:endParaRPr lang="en-US" sz="2200" dirty="0">
                <a:solidFill>
                  <a:schemeClr val="lt1"/>
                </a:solidFill>
              </a:endParaRPr>
            </a:p>
            <a:p>
              <a:pPr marL="914400"/>
              <a:r>
                <a:rPr lang="en-US" sz="2200" dirty="0">
                  <a:solidFill>
                    <a:schemeClr val="lt1"/>
                  </a:solidFill>
                </a:rPr>
                <a:t>2. Clicking on the help text icon (question mark) will bring up a help text pop-up window containing UVA instructions for that question</a:t>
              </a:r>
            </a:p>
          </p:txBody>
        </p:sp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04BB75C4-D65C-4FDF-A31F-43AE43901E60}"/>
                </a:ext>
              </a:extLst>
            </p:cNvPr>
            <p:cNvSpPr/>
            <p:nvPr/>
          </p:nvSpPr>
          <p:spPr>
            <a:xfrm>
              <a:off x="7085012" y="2409498"/>
              <a:ext cx="990600" cy="3692931"/>
            </a:xfrm>
            <a:prstGeom prst="leftBrace">
              <a:avLst/>
            </a:prstGeom>
            <a:ln>
              <a:solidFill>
                <a:srgbClr val="E57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870A3B8-043C-46A8-99E3-18D6B7D4B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22" y="2313325"/>
            <a:ext cx="6400800" cy="334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1CF6E366D25746B8253CB34701FC81" ma:contentTypeVersion="11" ma:contentTypeDescription="Create a new document." ma:contentTypeScope="" ma:versionID="6c7a4a0fa429f5e865d261bc90aff989">
  <xsd:schema xmlns:xsd="http://www.w3.org/2001/XMLSchema" xmlns:xs="http://www.w3.org/2001/XMLSchema" xmlns:p="http://schemas.microsoft.com/office/2006/metadata/properties" xmlns:ns1="http://schemas.microsoft.com/sharepoint/v3" xmlns:ns3="684df1fe-1cc2-4d1a-8e0a-b5b7db577906" targetNamespace="http://schemas.microsoft.com/office/2006/metadata/properties" ma:root="true" ma:fieldsID="99014db3322d01c18dbd67d80ac17ff6" ns1:_="" ns3:_="">
    <xsd:import namespace="http://schemas.microsoft.com/sharepoint/v3"/>
    <xsd:import namespace="684df1fe-1cc2-4d1a-8e0a-b5b7db57790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1:_ip_UnifiedCompliancePolicyProperties" minOccurs="0"/>
                <xsd:element ref="ns1:_ip_UnifiedCompliancePolicyUIAction" minOccurs="0"/>
                <xsd:element ref="ns3:MediaServiceDateTake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4df1fe-1cc2-4d1a-8e0a-b5b7db5779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EA562E-BC74-4383-A2D8-2BCD810161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FB1B96-7B99-489E-8DB9-B9DF3D4B8D5F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sharepoint/v3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684df1fe-1cc2-4d1a-8e0a-b5b7db577906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54D548A-5243-4D4D-9613-DF85483633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4df1fe-1cc2-4d1a-8e0a-b5b7db5779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14520</TotalTime>
  <Words>682</Words>
  <Application>Microsoft Office PowerPoint</Application>
  <PresentationFormat>Custom</PresentationFormat>
  <Paragraphs>255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Narrow</vt:lpstr>
      <vt:lpstr>BodoniURWBolObl</vt:lpstr>
      <vt:lpstr>Calibri</vt:lpstr>
      <vt:lpstr>Franklin Gothic Demi Cond</vt:lpstr>
      <vt:lpstr>FranklinGothicURWComBoo</vt:lpstr>
      <vt:lpstr>Wingdings</vt:lpstr>
      <vt:lpstr>Office Theme</vt:lpstr>
      <vt:lpstr>1_Office Theme</vt:lpstr>
      <vt:lpstr>PowerPoint Presentation</vt:lpstr>
      <vt:lpstr>Today’s Agenda  </vt:lpstr>
      <vt:lpstr>What is Changing? What is Staying the Same?</vt:lpstr>
      <vt:lpstr>Terminology and Navigation  </vt:lpstr>
      <vt:lpstr>Terminology and Navigation  </vt:lpstr>
      <vt:lpstr>Terminology and Navigation  </vt:lpstr>
      <vt:lpstr>Terminology and Navigation  </vt:lpstr>
      <vt:lpstr>Terminology and Navigation  </vt:lpstr>
      <vt:lpstr>Terminology and Navigation  </vt:lpstr>
      <vt:lpstr>Terminology and Navigation  </vt:lpstr>
      <vt:lpstr>Notifications  </vt:lpstr>
      <vt:lpstr>Workflows</vt:lpstr>
      <vt:lpstr>Demonstration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cdr9c</dc:creator>
  <cp:lastModifiedBy>Spaulding, MaryBeth Augusta (mas7zt)</cp:lastModifiedBy>
  <cp:revision>202</cp:revision>
  <dcterms:created xsi:type="dcterms:W3CDTF">2017-05-24T17:18:57Z</dcterms:created>
  <dcterms:modified xsi:type="dcterms:W3CDTF">2022-04-12T12:22:20Z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0x010100B01CF6E366D25746B8253CB34701FC81</vt:lpwstr>
  </property>
</Properties>
</file>