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8"/>
  </p:notesMasterIdLst>
  <p:sldIdLst>
    <p:sldId id="258" r:id="rId6"/>
    <p:sldId id="385" r:id="rId7"/>
    <p:sldId id="395" r:id="rId8"/>
    <p:sldId id="386" r:id="rId9"/>
    <p:sldId id="401" r:id="rId10"/>
    <p:sldId id="388" r:id="rId11"/>
    <p:sldId id="396" r:id="rId12"/>
    <p:sldId id="391" r:id="rId13"/>
    <p:sldId id="390" r:id="rId14"/>
    <p:sldId id="393" r:id="rId15"/>
    <p:sldId id="394" r:id="rId16"/>
    <p:sldId id="306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B7FFED-C3F4-2AA9-8C13-574D1CA3C323}" name="Buffy Beattie" initials="BB" userId="S::bbeattie@huronconsultinggroup.com::6bb2fc35-ab95-4fb7-a241-2c8221759b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F"/>
    <a:srgbClr val="232D4B"/>
    <a:srgbClr val="E57200"/>
    <a:srgbClr val="FDDA24"/>
    <a:srgbClr val="25CAD3"/>
    <a:srgbClr val="EF3F6B"/>
    <a:srgbClr val="62BB46"/>
    <a:srgbClr val="1D3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9671" autoAdjust="0"/>
  </p:normalViewPr>
  <p:slideViewPr>
    <p:cSldViewPr>
      <p:cViewPr varScale="1">
        <p:scale>
          <a:sx n="90" d="100"/>
          <a:sy n="90" d="100"/>
        </p:scale>
        <p:origin x="1356" y="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B4762-0C96-43F8-94E1-3E09BFB6F1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536FC1-3BD5-4E0F-B872-FB26546EFD3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Catherine Thompson</a:t>
          </a:r>
        </a:p>
        <a:p>
          <a:pPr>
            <a:lnSpc>
              <a:spcPct val="90000"/>
            </a:lnSpc>
          </a:pPr>
          <a:r>
            <a:rPr lang="en-US" sz="2400" dirty="0"/>
            <a:t>Pre-Award Research Administrator, School of Education and Human Development</a:t>
          </a:r>
        </a:p>
        <a:p>
          <a:pPr>
            <a:lnSpc>
              <a:spcPct val="90000"/>
            </a:lnSpc>
          </a:pPr>
          <a:r>
            <a:rPr lang="en-US" sz="2800" dirty="0"/>
            <a:t>cet4n@virginia.edu</a:t>
          </a:r>
        </a:p>
        <a:p>
          <a:pPr>
            <a:lnSpc>
              <a:spcPct val="90000"/>
            </a:lnSpc>
          </a:pPr>
          <a:endParaRPr lang="en-US" sz="2400" dirty="0"/>
        </a:p>
      </dgm:t>
    </dgm:pt>
    <dgm:pt modelId="{09D3A793-1867-419D-AC18-0B59A70585E7}" type="parTrans" cxnId="{41B02311-F98C-41B9-A7FB-3F26E4FFDB65}">
      <dgm:prSet/>
      <dgm:spPr/>
      <dgm:t>
        <a:bodyPr/>
        <a:lstStyle/>
        <a:p>
          <a:endParaRPr lang="en-US"/>
        </a:p>
      </dgm:t>
    </dgm:pt>
    <dgm:pt modelId="{78ED7066-B2F1-4559-AA29-C8FA596EEAA0}" type="sibTrans" cxnId="{41B02311-F98C-41B9-A7FB-3F26E4FFDB65}">
      <dgm:prSet/>
      <dgm:spPr/>
      <dgm:t>
        <a:bodyPr/>
        <a:lstStyle/>
        <a:p>
          <a:endParaRPr lang="en-US"/>
        </a:p>
      </dgm:t>
    </dgm:pt>
    <dgm:pt modelId="{7CF3C46A-6A7D-4F62-B3A4-27BF27656DA4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Angela Behrend</a:t>
          </a:r>
        </a:p>
        <a:p>
          <a:r>
            <a:rPr lang="en-US" sz="2800" dirty="0"/>
            <a:t>Senior Grants &amp; Contracts Administrator, OSP</a:t>
          </a:r>
        </a:p>
        <a:p>
          <a:r>
            <a:rPr lang="en-US" sz="2800" dirty="0"/>
            <a:t>ags3f@virginia.edu</a:t>
          </a:r>
        </a:p>
      </dgm:t>
    </dgm:pt>
    <dgm:pt modelId="{B398C0BE-9B16-4092-B1F8-526FEDA4DFD3}" type="parTrans" cxnId="{99B595DB-9113-48EB-92D7-AD2D67AA9ADD}">
      <dgm:prSet/>
      <dgm:spPr/>
      <dgm:t>
        <a:bodyPr/>
        <a:lstStyle/>
        <a:p>
          <a:endParaRPr lang="en-US"/>
        </a:p>
      </dgm:t>
    </dgm:pt>
    <dgm:pt modelId="{E217ABA0-F9D5-4DA4-AD7E-E9C64811056D}" type="sibTrans" cxnId="{99B595DB-9113-48EB-92D7-AD2D67AA9ADD}">
      <dgm:prSet/>
      <dgm:spPr/>
      <dgm:t>
        <a:bodyPr/>
        <a:lstStyle/>
        <a:p>
          <a:endParaRPr lang="en-US"/>
        </a:p>
      </dgm:t>
    </dgm:pt>
    <dgm:pt modelId="{54FA31BC-B3B1-46B5-8191-1B59B627DE32}" type="pres">
      <dgm:prSet presAssocID="{D9FB4762-0C96-43F8-94E1-3E09BFB6F1E2}" presName="linear" presStyleCnt="0">
        <dgm:presLayoutVars>
          <dgm:animLvl val="lvl"/>
          <dgm:resizeHandles val="exact"/>
        </dgm:presLayoutVars>
      </dgm:prSet>
      <dgm:spPr/>
    </dgm:pt>
    <dgm:pt modelId="{AD96B6F0-D8CD-4C31-B086-58B5C9437381}" type="pres">
      <dgm:prSet presAssocID="{72536FC1-3BD5-4E0F-B872-FB26546EFD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15DD444-B6AF-4E58-A0B3-ADF23431726B}" type="pres">
      <dgm:prSet presAssocID="{78ED7066-B2F1-4559-AA29-C8FA596EEAA0}" presName="spacer" presStyleCnt="0"/>
      <dgm:spPr/>
    </dgm:pt>
    <dgm:pt modelId="{1BD68BC3-A283-4FE8-9A7B-127847A5B737}" type="pres">
      <dgm:prSet presAssocID="{7CF3C46A-6A7D-4F62-B3A4-27BF27656DA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1B02311-F98C-41B9-A7FB-3F26E4FFDB65}" srcId="{D9FB4762-0C96-43F8-94E1-3E09BFB6F1E2}" destId="{72536FC1-3BD5-4E0F-B872-FB26546EFD38}" srcOrd="0" destOrd="0" parTransId="{09D3A793-1867-419D-AC18-0B59A70585E7}" sibTransId="{78ED7066-B2F1-4559-AA29-C8FA596EEAA0}"/>
    <dgm:cxn modelId="{E6B9EF25-E824-46D2-AB51-DD0F10840246}" type="presOf" srcId="{D9FB4762-0C96-43F8-94E1-3E09BFB6F1E2}" destId="{54FA31BC-B3B1-46B5-8191-1B59B627DE32}" srcOrd="0" destOrd="0" presId="urn:microsoft.com/office/officeart/2005/8/layout/vList2"/>
    <dgm:cxn modelId="{BA6FC865-D9B4-4A71-B369-04DE88CAF470}" type="presOf" srcId="{72536FC1-3BD5-4E0F-B872-FB26546EFD38}" destId="{AD96B6F0-D8CD-4C31-B086-58B5C9437381}" srcOrd="0" destOrd="0" presId="urn:microsoft.com/office/officeart/2005/8/layout/vList2"/>
    <dgm:cxn modelId="{8DB8ED50-ACE2-4F2E-B6BE-DB5ACA88344E}" type="presOf" srcId="{7CF3C46A-6A7D-4F62-B3A4-27BF27656DA4}" destId="{1BD68BC3-A283-4FE8-9A7B-127847A5B737}" srcOrd="0" destOrd="0" presId="urn:microsoft.com/office/officeart/2005/8/layout/vList2"/>
    <dgm:cxn modelId="{99B595DB-9113-48EB-92D7-AD2D67AA9ADD}" srcId="{D9FB4762-0C96-43F8-94E1-3E09BFB6F1E2}" destId="{7CF3C46A-6A7D-4F62-B3A4-27BF27656DA4}" srcOrd="1" destOrd="0" parTransId="{B398C0BE-9B16-4092-B1F8-526FEDA4DFD3}" sibTransId="{E217ABA0-F9D5-4DA4-AD7E-E9C64811056D}"/>
    <dgm:cxn modelId="{3F78ACE9-0E76-4402-94BF-C55626FEBCD6}" type="presParOf" srcId="{54FA31BC-B3B1-46B5-8191-1B59B627DE32}" destId="{AD96B6F0-D8CD-4C31-B086-58B5C9437381}" srcOrd="0" destOrd="0" presId="urn:microsoft.com/office/officeart/2005/8/layout/vList2"/>
    <dgm:cxn modelId="{67FE3C90-3CD2-49F7-AC07-F868EC237CF6}" type="presParOf" srcId="{54FA31BC-B3B1-46B5-8191-1B59B627DE32}" destId="{515DD444-B6AF-4E58-A0B3-ADF23431726B}" srcOrd="1" destOrd="0" presId="urn:microsoft.com/office/officeart/2005/8/layout/vList2"/>
    <dgm:cxn modelId="{08E34F8D-5C34-4BD6-9042-C7C4DFCDD5AF}" type="presParOf" srcId="{54FA31BC-B3B1-46B5-8191-1B59B627DE32}" destId="{1BD68BC3-A283-4FE8-9A7B-127847A5B73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B4762-0C96-43F8-94E1-3E09BFB6F1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536FC1-3BD5-4E0F-B872-FB26546EFD38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Welcome and Training Tips</a:t>
          </a:r>
        </a:p>
      </dgm:t>
    </dgm:pt>
    <dgm:pt modelId="{09D3A793-1867-419D-AC18-0B59A70585E7}" type="parTrans" cxnId="{41B02311-F98C-41B9-A7FB-3F26E4FFDB65}">
      <dgm:prSet/>
      <dgm:spPr/>
      <dgm:t>
        <a:bodyPr/>
        <a:lstStyle/>
        <a:p>
          <a:endParaRPr lang="en-US"/>
        </a:p>
      </dgm:t>
    </dgm:pt>
    <dgm:pt modelId="{78ED7066-B2F1-4559-AA29-C8FA596EEAA0}" type="sibTrans" cxnId="{41B02311-F98C-41B9-A7FB-3F26E4FFDB65}">
      <dgm:prSet/>
      <dgm:spPr/>
      <dgm:t>
        <a:bodyPr/>
        <a:lstStyle/>
        <a:p>
          <a:endParaRPr lang="en-US"/>
        </a:p>
      </dgm:t>
    </dgm:pt>
    <dgm:pt modelId="{7CF3C46A-6A7D-4F62-B3A4-27BF27656DA4}">
      <dgm:prSet phldrT="[Text]"/>
      <dgm:spPr>
        <a:solidFill>
          <a:srgbClr val="009FDF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Resources and Support</a:t>
          </a:r>
        </a:p>
      </dgm:t>
    </dgm:pt>
    <dgm:pt modelId="{B398C0BE-9B16-4092-B1F8-526FEDA4DFD3}" type="parTrans" cxnId="{99B595DB-9113-48EB-92D7-AD2D67AA9ADD}">
      <dgm:prSet/>
      <dgm:spPr/>
      <dgm:t>
        <a:bodyPr/>
        <a:lstStyle/>
        <a:p>
          <a:endParaRPr lang="en-US"/>
        </a:p>
      </dgm:t>
    </dgm:pt>
    <dgm:pt modelId="{E217ABA0-F9D5-4DA4-AD7E-E9C64811056D}" type="sibTrans" cxnId="{99B595DB-9113-48EB-92D7-AD2D67AA9ADD}">
      <dgm:prSet/>
      <dgm:spPr/>
      <dgm:t>
        <a:bodyPr/>
        <a:lstStyle/>
        <a:p>
          <a:endParaRPr lang="en-US"/>
        </a:p>
      </dgm:t>
    </dgm:pt>
    <dgm:pt modelId="{765B4F82-45F4-47A9-B991-D9479C7809BF}">
      <dgm:prSet phldrT="[Text]"/>
      <dgm:spPr>
        <a:solidFill>
          <a:srgbClr val="FDDA24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Funding Proposal Budget Overview</a:t>
          </a:r>
        </a:p>
      </dgm:t>
    </dgm:pt>
    <dgm:pt modelId="{0A51F002-FAA1-44D1-BCB3-03A944E1EF35}" type="parTrans" cxnId="{A5C9C95C-FD7D-40B8-BABC-974EC13389C7}">
      <dgm:prSet/>
      <dgm:spPr/>
      <dgm:t>
        <a:bodyPr/>
        <a:lstStyle/>
        <a:p>
          <a:endParaRPr lang="en-US"/>
        </a:p>
      </dgm:t>
    </dgm:pt>
    <dgm:pt modelId="{12701D0A-53FF-4275-8507-D339AA6E3D9B}" type="sibTrans" cxnId="{A5C9C95C-FD7D-40B8-BABC-974EC13389C7}">
      <dgm:prSet/>
      <dgm:spPr/>
      <dgm:t>
        <a:bodyPr/>
        <a:lstStyle/>
        <a:p>
          <a:endParaRPr lang="en-US"/>
        </a:p>
      </dgm:t>
    </dgm:pt>
    <dgm:pt modelId="{04DED21A-3C42-464D-A16C-B10FD80A6FA5}">
      <dgm:prSet phldrT="[Text]"/>
      <dgm:spPr>
        <a:solidFill>
          <a:srgbClr val="25CAD3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Budget Development Demonstration</a:t>
          </a:r>
        </a:p>
      </dgm:t>
    </dgm:pt>
    <dgm:pt modelId="{1F5DE862-CC68-4826-82AB-539A1A2D6EA2}" type="parTrans" cxnId="{845E3CD5-CA2B-4FD9-B029-B0FB4AA7A1EA}">
      <dgm:prSet/>
      <dgm:spPr/>
      <dgm:t>
        <a:bodyPr/>
        <a:lstStyle/>
        <a:p>
          <a:endParaRPr lang="en-US"/>
        </a:p>
      </dgm:t>
    </dgm:pt>
    <dgm:pt modelId="{DAB97720-864C-4E76-BD5E-3CA8F77C976A}" type="sibTrans" cxnId="{845E3CD5-CA2B-4FD9-B029-B0FB4AA7A1EA}">
      <dgm:prSet/>
      <dgm:spPr/>
      <dgm:t>
        <a:bodyPr/>
        <a:lstStyle/>
        <a:p>
          <a:endParaRPr lang="en-US"/>
        </a:p>
      </dgm:t>
    </dgm:pt>
    <dgm:pt modelId="{65252975-E98F-4E92-89A5-E916957E4E3F}">
      <dgm:prSet phldrT="[Text]"/>
      <dgm:spPr>
        <a:solidFill>
          <a:srgbClr val="EF3F6B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Hands-On Exercise</a:t>
          </a:r>
        </a:p>
      </dgm:t>
    </dgm:pt>
    <dgm:pt modelId="{F4F323A1-C65B-4F3C-89D5-C634E1FE509E}" type="parTrans" cxnId="{B7C63D6A-9289-4B24-AFDF-02282409E95C}">
      <dgm:prSet/>
      <dgm:spPr/>
      <dgm:t>
        <a:bodyPr/>
        <a:lstStyle/>
        <a:p>
          <a:endParaRPr lang="en-US"/>
        </a:p>
      </dgm:t>
    </dgm:pt>
    <dgm:pt modelId="{1059C190-C967-48C1-886E-A2316D240B2F}" type="sibTrans" cxnId="{B7C63D6A-9289-4B24-AFDF-02282409E95C}">
      <dgm:prSet/>
      <dgm:spPr/>
      <dgm:t>
        <a:bodyPr/>
        <a:lstStyle/>
        <a:p>
          <a:endParaRPr lang="en-US"/>
        </a:p>
      </dgm:t>
    </dgm:pt>
    <dgm:pt modelId="{8113CA5D-7EDF-4D81-A12A-9B1A13F86EE5}">
      <dgm:prSet phldrT="[Text]"/>
      <dgm:spPr>
        <a:solidFill>
          <a:srgbClr val="62BB46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Wrap-Up</a:t>
          </a:r>
        </a:p>
      </dgm:t>
    </dgm:pt>
    <dgm:pt modelId="{8F767DFC-61AB-4F26-B5C0-16553096C614}" type="parTrans" cxnId="{5C17ED4F-B64E-4E82-BDA0-EA836A25368B}">
      <dgm:prSet/>
      <dgm:spPr/>
      <dgm:t>
        <a:bodyPr/>
        <a:lstStyle/>
        <a:p>
          <a:endParaRPr lang="en-US"/>
        </a:p>
      </dgm:t>
    </dgm:pt>
    <dgm:pt modelId="{3C2FA231-B891-4E8C-8517-29713A55A580}" type="sibTrans" cxnId="{5C17ED4F-B64E-4E82-BDA0-EA836A25368B}">
      <dgm:prSet/>
      <dgm:spPr/>
      <dgm:t>
        <a:bodyPr/>
        <a:lstStyle/>
        <a:p>
          <a:endParaRPr lang="en-US"/>
        </a:p>
      </dgm:t>
    </dgm:pt>
    <dgm:pt modelId="{54FA31BC-B3B1-46B5-8191-1B59B627DE32}" type="pres">
      <dgm:prSet presAssocID="{D9FB4762-0C96-43F8-94E1-3E09BFB6F1E2}" presName="linear" presStyleCnt="0">
        <dgm:presLayoutVars>
          <dgm:animLvl val="lvl"/>
          <dgm:resizeHandles val="exact"/>
        </dgm:presLayoutVars>
      </dgm:prSet>
      <dgm:spPr/>
    </dgm:pt>
    <dgm:pt modelId="{AD96B6F0-D8CD-4C31-B086-58B5C9437381}" type="pres">
      <dgm:prSet presAssocID="{72536FC1-3BD5-4E0F-B872-FB26546EFD3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15DD444-B6AF-4E58-A0B3-ADF23431726B}" type="pres">
      <dgm:prSet presAssocID="{78ED7066-B2F1-4559-AA29-C8FA596EEAA0}" presName="spacer" presStyleCnt="0"/>
      <dgm:spPr/>
    </dgm:pt>
    <dgm:pt modelId="{1BD68BC3-A283-4FE8-9A7B-127847A5B737}" type="pres">
      <dgm:prSet presAssocID="{7CF3C46A-6A7D-4F62-B3A4-27BF27656DA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DC6F073-C393-4514-9378-702F8775132D}" type="pres">
      <dgm:prSet presAssocID="{E217ABA0-F9D5-4DA4-AD7E-E9C64811056D}" presName="spacer" presStyleCnt="0"/>
      <dgm:spPr/>
    </dgm:pt>
    <dgm:pt modelId="{6DCB8DB3-F3EA-4A55-8520-5C31F3CC8D39}" type="pres">
      <dgm:prSet presAssocID="{765B4F82-45F4-47A9-B991-D9479C7809B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EB3D98E-0E9B-4C88-B921-6A64022C38DD}" type="pres">
      <dgm:prSet presAssocID="{12701D0A-53FF-4275-8507-D339AA6E3D9B}" presName="spacer" presStyleCnt="0"/>
      <dgm:spPr/>
    </dgm:pt>
    <dgm:pt modelId="{068C6E67-FA20-4D2E-AF6E-5984822F00DE}" type="pres">
      <dgm:prSet presAssocID="{04DED21A-3C42-464D-A16C-B10FD80A6FA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75246DE-76C7-48E4-B848-131A37D9121D}" type="pres">
      <dgm:prSet presAssocID="{DAB97720-864C-4E76-BD5E-3CA8F77C976A}" presName="spacer" presStyleCnt="0"/>
      <dgm:spPr/>
    </dgm:pt>
    <dgm:pt modelId="{8615AF7D-725A-48D6-A06C-51DDF7DEA1B4}" type="pres">
      <dgm:prSet presAssocID="{65252975-E98F-4E92-89A5-E916957E4E3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D78CBD2-50DE-46FA-99D2-E0326FFB1E8F}" type="pres">
      <dgm:prSet presAssocID="{1059C190-C967-48C1-886E-A2316D240B2F}" presName="spacer" presStyleCnt="0"/>
      <dgm:spPr/>
    </dgm:pt>
    <dgm:pt modelId="{FE591F8B-2E6F-414E-B352-EF202ABAADEA}" type="pres">
      <dgm:prSet presAssocID="{8113CA5D-7EDF-4D81-A12A-9B1A13F86EE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4B17F0B-B690-41E8-B81B-BA5112274527}" type="presOf" srcId="{765B4F82-45F4-47A9-B991-D9479C7809BF}" destId="{6DCB8DB3-F3EA-4A55-8520-5C31F3CC8D39}" srcOrd="0" destOrd="0" presId="urn:microsoft.com/office/officeart/2005/8/layout/vList2"/>
    <dgm:cxn modelId="{41B02311-F98C-41B9-A7FB-3F26E4FFDB65}" srcId="{D9FB4762-0C96-43F8-94E1-3E09BFB6F1E2}" destId="{72536FC1-3BD5-4E0F-B872-FB26546EFD38}" srcOrd="0" destOrd="0" parTransId="{09D3A793-1867-419D-AC18-0B59A70585E7}" sibTransId="{78ED7066-B2F1-4559-AA29-C8FA596EEAA0}"/>
    <dgm:cxn modelId="{E6B9EF25-E824-46D2-AB51-DD0F10840246}" type="presOf" srcId="{D9FB4762-0C96-43F8-94E1-3E09BFB6F1E2}" destId="{54FA31BC-B3B1-46B5-8191-1B59B627DE32}" srcOrd="0" destOrd="0" presId="urn:microsoft.com/office/officeart/2005/8/layout/vList2"/>
    <dgm:cxn modelId="{86CFFC29-5E13-46A8-BA1F-756CF585DDE4}" type="presOf" srcId="{04DED21A-3C42-464D-A16C-B10FD80A6FA5}" destId="{068C6E67-FA20-4D2E-AF6E-5984822F00DE}" srcOrd="0" destOrd="0" presId="urn:microsoft.com/office/officeart/2005/8/layout/vList2"/>
    <dgm:cxn modelId="{A5C9C95C-FD7D-40B8-BABC-974EC13389C7}" srcId="{D9FB4762-0C96-43F8-94E1-3E09BFB6F1E2}" destId="{765B4F82-45F4-47A9-B991-D9479C7809BF}" srcOrd="2" destOrd="0" parTransId="{0A51F002-FAA1-44D1-BCB3-03A944E1EF35}" sibTransId="{12701D0A-53FF-4275-8507-D339AA6E3D9B}"/>
    <dgm:cxn modelId="{521EC161-C317-43DF-9416-3798C785CD3B}" type="presOf" srcId="{8113CA5D-7EDF-4D81-A12A-9B1A13F86EE5}" destId="{FE591F8B-2E6F-414E-B352-EF202ABAADEA}" srcOrd="0" destOrd="0" presId="urn:microsoft.com/office/officeart/2005/8/layout/vList2"/>
    <dgm:cxn modelId="{BA6FC865-D9B4-4A71-B369-04DE88CAF470}" type="presOf" srcId="{72536FC1-3BD5-4E0F-B872-FB26546EFD38}" destId="{AD96B6F0-D8CD-4C31-B086-58B5C9437381}" srcOrd="0" destOrd="0" presId="urn:microsoft.com/office/officeart/2005/8/layout/vList2"/>
    <dgm:cxn modelId="{B7C63D6A-9289-4B24-AFDF-02282409E95C}" srcId="{D9FB4762-0C96-43F8-94E1-3E09BFB6F1E2}" destId="{65252975-E98F-4E92-89A5-E916957E4E3F}" srcOrd="4" destOrd="0" parTransId="{F4F323A1-C65B-4F3C-89D5-C634E1FE509E}" sibTransId="{1059C190-C967-48C1-886E-A2316D240B2F}"/>
    <dgm:cxn modelId="{5C17ED4F-B64E-4E82-BDA0-EA836A25368B}" srcId="{D9FB4762-0C96-43F8-94E1-3E09BFB6F1E2}" destId="{8113CA5D-7EDF-4D81-A12A-9B1A13F86EE5}" srcOrd="5" destOrd="0" parTransId="{8F767DFC-61AB-4F26-B5C0-16553096C614}" sibTransId="{3C2FA231-B891-4E8C-8517-29713A55A580}"/>
    <dgm:cxn modelId="{8DB8ED50-ACE2-4F2E-B6BE-DB5ACA88344E}" type="presOf" srcId="{7CF3C46A-6A7D-4F62-B3A4-27BF27656DA4}" destId="{1BD68BC3-A283-4FE8-9A7B-127847A5B737}" srcOrd="0" destOrd="0" presId="urn:microsoft.com/office/officeart/2005/8/layout/vList2"/>
    <dgm:cxn modelId="{C6E74175-0AA9-4997-BE1F-E8CE498F4631}" type="presOf" srcId="{65252975-E98F-4E92-89A5-E916957E4E3F}" destId="{8615AF7D-725A-48D6-A06C-51DDF7DEA1B4}" srcOrd="0" destOrd="0" presId="urn:microsoft.com/office/officeart/2005/8/layout/vList2"/>
    <dgm:cxn modelId="{845E3CD5-CA2B-4FD9-B029-B0FB4AA7A1EA}" srcId="{D9FB4762-0C96-43F8-94E1-3E09BFB6F1E2}" destId="{04DED21A-3C42-464D-A16C-B10FD80A6FA5}" srcOrd="3" destOrd="0" parTransId="{1F5DE862-CC68-4826-82AB-539A1A2D6EA2}" sibTransId="{DAB97720-864C-4E76-BD5E-3CA8F77C976A}"/>
    <dgm:cxn modelId="{99B595DB-9113-48EB-92D7-AD2D67AA9ADD}" srcId="{D9FB4762-0C96-43F8-94E1-3E09BFB6F1E2}" destId="{7CF3C46A-6A7D-4F62-B3A4-27BF27656DA4}" srcOrd="1" destOrd="0" parTransId="{B398C0BE-9B16-4092-B1F8-526FEDA4DFD3}" sibTransId="{E217ABA0-F9D5-4DA4-AD7E-E9C64811056D}"/>
    <dgm:cxn modelId="{3F78ACE9-0E76-4402-94BF-C55626FEBCD6}" type="presParOf" srcId="{54FA31BC-B3B1-46B5-8191-1B59B627DE32}" destId="{AD96B6F0-D8CD-4C31-B086-58B5C9437381}" srcOrd="0" destOrd="0" presId="urn:microsoft.com/office/officeart/2005/8/layout/vList2"/>
    <dgm:cxn modelId="{67FE3C90-3CD2-49F7-AC07-F868EC237CF6}" type="presParOf" srcId="{54FA31BC-B3B1-46B5-8191-1B59B627DE32}" destId="{515DD444-B6AF-4E58-A0B3-ADF23431726B}" srcOrd="1" destOrd="0" presId="urn:microsoft.com/office/officeart/2005/8/layout/vList2"/>
    <dgm:cxn modelId="{08E34F8D-5C34-4BD6-9042-C7C4DFCDD5AF}" type="presParOf" srcId="{54FA31BC-B3B1-46B5-8191-1B59B627DE32}" destId="{1BD68BC3-A283-4FE8-9A7B-127847A5B737}" srcOrd="2" destOrd="0" presId="urn:microsoft.com/office/officeart/2005/8/layout/vList2"/>
    <dgm:cxn modelId="{7C576879-1727-42FB-8787-976E4C928B20}" type="presParOf" srcId="{54FA31BC-B3B1-46B5-8191-1B59B627DE32}" destId="{2DC6F073-C393-4514-9378-702F8775132D}" srcOrd="3" destOrd="0" presId="urn:microsoft.com/office/officeart/2005/8/layout/vList2"/>
    <dgm:cxn modelId="{0D4CF226-EFB4-4E87-832B-EF9C94243285}" type="presParOf" srcId="{54FA31BC-B3B1-46B5-8191-1B59B627DE32}" destId="{6DCB8DB3-F3EA-4A55-8520-5C31F3CC8D39}" srcOrd="4" destOrd="0" presId="urn:microsoft.com/office/officeart/2005/8/layout/vList2"/>
    <dgm:cxn modelId="{B6390683-E69E-400C-8698-8D6A42629524}" type="presParOf" srcId="{54FA31BC-B3B1-46B5-8191-1B59B627DE32}" destId="{2EB3D98E-0E9B-4C88-B921-6A64022C38DD}" srcOrd="5" destOrd="0" presId="urn:microsoft.com/office/officeart/2005/8/layout/vList2"/>
    <dgm:cxn modelId="{33FAB7E7-CD05-4A8F-B24F-78DFF1C8869E}" type="presParOf" srcId="{54FA31BC-B3B1-46B5-8191-1B59B627DE32}" destId="{068C6E67-FA20-4D2E-AF6E-5984822F00DE}" srcOrd="6" destOrd="0" presId="urn:microsoft.com/office/officeart/2005/8/layout/vList2"/>
    <dgm:cxn modelId="{3066E5EC-6DAF-4C37-9268-C81E02ECDD4A}" type="presParOf" srcId="{54FA31BC-B3B1-46B5-8191-1B59B627DE32}" destId="{B75246DE-76C7-48E4-B848-131A37D9121D}" srcOrd="7" destOrd="0" presId="urn:microsoft.com/office/officeart/2005/8/layout/vList2"/>
    <dgm:cxn modelId="{FBDA92D0-AE5D-4B14-8FC4-940875A7B63B}" type="presParOf" srcId="{54FA31BC-B3B1-46B5-8191-1B59B627DE32}" destId="{8615AF7D-725A-48D6-A06C-51DDF7DEA1B4}" srcOrd="8" destOrd="0" presId="urn:microsoft.com/office/officeart/2005/8/layout/vList2"/>
    <dgm:cxn modelId="{68048245-B4CA-4D3D-9A55-2A8139B6E1C5}" type="presParOf" srcId="{54FA31BC-B3B1-46B5-8191-1B59B627DE32}" destId="{4D78CBD2-50DE-46FA-99D2-E0326FFB1E8F}" srcOrd="9" destOrd="0" presId="urn:microsoft.com/office/officeart/2005/8/layout/vList2"/>
    <dgm:cxn modelId="{305EB1F2-F1FF-4EFC-BE8F-AF155D2F237D}" type="presParOf" srcId="{54FA31BC-B3B1-46B5-8191-1B59B627DE32}" destId="{FE591F8B-2E6F-414E-B352-EF202ABAADE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B4762-0C96-43F8-94E1-3E09BFB6F1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536FC1-3BD5-4E0F-B872-FB26546EFD38}">
      <dgm:prSet phldrT="[Text]"/>
      <dgm:spPr>
        <a:solidFill>
          <a:srgbClr val="EF3F6B"/>
        </a:solidFill>
      </dgm:spPr>
      <dgm:t>
        <a:bodyPr/>
        <a:lstStyle/>
        <a:p>
          <a:r>
            <a:rPr lang="en-US" dirty="0"/>
            <a:t>Mute / Unmute</a:t>
          </a:r>
        </a:p>
      </dgm:t>
    </dgm:pt>
    <dgm:pt modelId="{09D3A793-1867-419D-AC18-0B59A70585E7}" type="parTrans" cxnId="{41B02311-F98C-41B9-A7FB-3F26E4FFDB65}">
      <dgm:prSet/>
      <dgm:spPr/>
      <dgm:t>
        <a:bodyPr/>
        <a:lstStyle/>
        <a:p>
          <a:endParaRPr lang="en-US"/>
        </a:p>
      </dgm:t>
    </dgm:pt>
    <dgm:pt modelId="{78ED7066-B2F1-4559-AA29-C8FA596EEAA0}" type="sibTrans" cxnId="{41B02311-F98C-41B9-A7FB-3F26E4FFDB65}">
      <dgm:prSet/>
      <dgm:spPr/>
      <dgm:t>
        <a:bodyPr/>
        <a:lstStyle/>
        <a:p>
          <a:endParaRPr lang="en-US"/>
        </a:p>
      </dgm:t>
    </dgm:pt>
    <dgm:pt modelId="{5DB60387-8579-4F8E-A8FA-72837BC4C650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/>
            <a:t>Video </a:t>
          </a:r>
        </a:p>
      </dgm:t>
    </dgm:pt>
    <dgm:pt modelId="{DFD29D33-2635-4978-A6EA-C74C3AA46D1D}" type="parTrans" cxnId="{0ED4197B-5768-4E88-BFEE-CA9D6FAC550E}">
      <dgm:prSet/>
      <dgm:spPr/>
      <dgm:t>
        <a:bodyPr/>
        <a:lstStyle/>
        <a:p>
          <a:endParaRPr lang="en-US"/>
        </a:p>
      </dgm:t>
    </dgm:pt>
    <dgm:pt modelId="{9503EC29-F66E-490F-B31A-2AA5886BCE99}" type="sibTrans" cxnId="{0ED4197B-5768-4E88-BFEE-CA9D6FAC550E}">
      <dgm:prSet/>
      <dgm:spPr/>
      <dgm:t>
        <a:bodyPr/>
        <a:lstStyle/>
        <a:p>
          <a:endParaRPr lang="en-US"/>
        </a:p>
      </dgm:t>
    </dgm:pt>
    <dgm:pt modelId="{3FE49B88-BFC8-4ED7-AD7F-F5A4195C0E53}">
      <dgm:prSet phldrT="[Text]"/>
      <dgm:spPr>
        <a:solidFill>
          <a:srgbClr val="FDDA24"/>
        </a:solidFill>
      </dgm:spPr>
      <dgm:t>
        <a:bodyPr/>
        <a:lstStyle/>
        <a:p>
          <a:r>
            <a:rPr lang="en-US" dirty="0"/>
            <a:t>Questions</a:t>
          </a:r>
        </a:p>
      </dgm:t>
    </dgm:pt>
    <dgm:pt modelId="{87012103-4C56-439B-97C5-E952ACA2BD4B}" type="parTrans" cxnId="{6BB6B304-3EE9-4B74-A34E-BBB4495283C7}">
      <dgm:prSet/>
      <dgm:spPr/>
      <dgm:t>
        <a:bodyPr/>
        <a:lstStyle/>
        <a:p>
          <a:endParaRPr lang="en-US"/>
        </a:p>
      </dgm:t>
    </dgm:pt>
    <dgm:pt modelId="{06FA8CCC-6D40-49EB-8139-92838011A94D}" type="sibTrans" cxnId="{6BB6B304-3EE9-4B74-A34E-BBB4495283C7}">
      <dgm:prSet/>
      <dgm:spPr/>
      <dgm:t>
        <a:bodyPr/>
        <a:lstStyle/>
        <a:p>
          <a:endParaRPr lang="en-US"/>
        </a:p>
      </dgm:t>
    </dgm:pt>
    <dgm:pt modelId="{5164A37F-16C2-43A6-949A-9091E1B9462F}">
      <dgm:prSet phldrT="[Text]"/>
      <dgm:spPr>
        <a:solidFill>
          <a:srgbClr val="E57200"/>
        </a:solidFill>
      </dgm:spPr>
      <dgm:t>
        <a:bodyPr/>
        <a:lstStyle/>
        <a:p>
          <a:r>
            <a:rPr lang="en-US" dirty="0"/>
            <a:t>Breakout rooms for live exercise</a:t>
          </a:r>
        </a:p>
      </dgm:t>
    </dgm:pt>
    <dgm:pt modelId="{615456A8-5D70-4AB1-A6CD-96E746C7197D}" type="parTrans" cxnId="{4555A0E8-3481-48A4-8622-871512049F3E}">
      <dgm:prSet/>
      <dgm:spPr/>
      <dgm:t>
        <a:bodyPr/>
        <a:lstStyle/>
        <a:p>
          <a:endParaRPr lang="en-US"/>
        </a:p>
      </dgm:t>
    </dgm:pt>
    <dgm:pt modelId="{B9A3D16E-5A29-416E-9238-ECDF72B86629}" type="sibTrans" cxnId="{4555A0E8-3481-48A4-8622-871512049F3E}">
      <dgm:prSet/>
      <dgm:spPr/>
      <dgm:t>
        <a:bodyPr/>
        <a:lstStyle/>
        <a:p>
          <a:endParaRPr lang="en-US"/>
        </a:p>
      </dgm:t>
    </dgm:pt>
    <dgm:pt modelId="{54FA31BC-B3B1-46B5-8191-1B59B627DE32}" type="pres">
      <dgm:prSet presAssocID="{D9FB4762-0C96-43F8-94E1-3E09BFB6F1E2}" presName="linear" presStyleCnt="0">
        <dgm:presLayoutVars>
          <dgm:animLvl val="lvl"/>
          <dgm:resizeHandles val="exact"/>
        </dgm:presLayoutVars>
      </dgm:prSet>
      <dgm:spPr/>
    </dgm:pt>
    <dgm:pt modelId="{AD96B6F0-D8CD-4C31-B086-58B5C9437381}" type="pres">
      <dgm:prSet presAssocID="{72536FC1-3BD5-4E0F-B872-FB26546EFD3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15DD444-B6AF-4E58-A0B3-ADF23431726B}" type="pres">
      <dgm:prSet presAssocID="{78ED7066-B2F1-4559-AA29-C8FA596EEAA0}" presName="spacer" presStyleCnt="0"/>
      <dgm:spPr/>
    </dgm:pt>
    <dgm:pt modelId="{5996E09C-8455-493E-892A-E60DB0B1C736}" type="pres">
      <dgm:prSet presAssocID="{5DB60387-8579-4F8E-A8FA-72837BC4C65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3A3BA4D-972E-4C52-A3ED-F767AFC89C52}" type="pres">
      <dgm:prSet presAssocID="{9503EC29-F66E-490F-B31A-2AA5886BCE99}" presName="spacer" presStyleCnt="0"/>
      <dgm:spPr/>
    </dgm:pt>
    <dgm:pt modelId="{4763EA90-04E9-4CCE-BE95-3F58F4826F12}" type="pres">
      <dgm:prSet presAssocID="{3FE49B88-BFC8-4ED7-AD7F-F5A4195C0E53}" presName="parentText" presStyleLbl="node1" presStyleIdx="2" presStyleCnt="4" custLinFactNeighborX="0" custLinFactNeighborY="-21095">
        <dgm:presLayoutVars>
          <dgm:chMax val="0"/>
          <dgm:bulletEnabled val="1"/>
        </dgm:presLayoutVars>
      </dgm:prSet>
      <dgm:spPr/>
    </dgm:pt>
    <dgm:pt modelId="{69922E61-A485-4609-AC22-509D9DAF8243}" type="pres">
      <dgm:prSet presAssocID="{06FA8CCC-6D40-49EB-8139-92838011A94D}" presName="spacer" presStyleCnt="0"/>
      <dgm:spPr/>
    </dgm:pt>
    <dgm:pt modelId="{D432DDA5-6DC7-4814-8B49-073F2AD8834F}" type="pres">
      <dgm:prSet presAssocID="{5164A37F-16C2-43A6-949A-9091E1B9462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37B3A04-BFA7-40B3-913A-8D0635B68B32}" type="presOf" srcId="{5DB60387-8579-4F8E-A8FA-72837BC4C650}" destId="{5996E09C-8455-493E-892A-E60DB0B1C736}" srcOrd="0" destOrd="0" presId="urn:microsoft.com/office/officeart/2005/8/layout/vList2"/>
    <dgm:cxn modelId="{6BB6B304-3EE9-4B74-A34E-BBB4495283C7}" srcId="{D9FB4762-0C96-43F8-94E1-3E09BFB6F1E2}" destId="{3FE49B88-BFC8-4ED7-AD7F-F5A4195C0E53}" srcOrd="2" destOrd="0" parTransId="{87012103-4C56-439B-97C5-E952ACA2BD4B}" sibTransId="{06FA8CCC-6D40-49EB-8139-92838011A94D}"/>
    <dgm:cxn modelId="{41B02311-F98C-41B9-A7FB-3F26E4FFDB65}" srcId="{D9FB4762-0C96-43F8-94E1-3E09BFB6F1E2}" destId="{72536FC1-3BD5-4E0F-B872-FB26546EFD38}" srcOrd="0" destOrd="0" parTransId="{09D3A793-1867-419D-AC18-0B59A70585E7}" sibTransId="{78ED7066-B2F1-4559-AA29-C8FA596EEAA0}"/>
    <dgm:cxn modelId="{E6B9EF25-E824-46D2-AB51-DD0F10840246}" type="presOf" srcId="{D9FB4762-0C96-43F8-94E1-3E09BFB6F1E2}" destId="{54FA31BC-B3B1-46B5-8191-1B59B627DE32}" srcOrd="0" destOrd="0" presId="urn:microsoft.com/office/officeart/2005/8/layout/vList2"/>
    <dgm:cxn modelId="{BA6FC865-D9B4-4A71-B369-04DE88CAF470}" type="presOf" srcId="{72536FC1-3BD5-4E0F-B872-FB26546EFD38}" destId="{AD96B6F0-D8CD-4C31-B086-58B5C9437381}" srcOrd="0" destOrd="0" presId="urn:microsoft.com/office/officeart/2005/8/layout/vList2"/>
    <dgm:cxn modelId="{0ED4197B-5768-4E88-BFEE-CA9D6FAC550E}" srcId="{D9FB4762-0C96-43F8-94E1-3E09BFB6F1E2}" destId="{5DB60387-8579-4F8E-A8FA-72837BC4C650}" srcOrd="1" destOrd="0" parTransId="{DFD29D33-2635-4978-A6EA-C74C3AA46D1D}" sibTransId="{9503EC29-F66E-490F-B31A-2AA5886BCE99}"/>
    <dgm:cxn modelId="{F904EA8E-3637-4B4D-AAD0-2E97C42F351B}" type="presOf" srcId="{5164A37F-16C2-43A6-949A-9091E1B9462F}" destId="{D432DDA5-6DC7-4814-8B49-073F2AD8834F}" srcOrd="0" destOrd="0" presId="urn:microsoft.com/office/officeart/2005/8/layout/vList2"/>
    <dgm:cxn modelId="{8D3731A6-F930-44F9-81EC-84F960CC6287}" type="presOf" srcId="{3FE49B88-BFC8-4ED7-AD7F-F5A4195C0E53}" destId="{4763EA90-04E9-4CCE-BE95-3F58F4826F12}" srcOrd="0" destOrd="0" presId="urn:microsoft.com/office/officeart/2005/8/layout/vList2"/>
    <dgm:cxn modelId="{4555A0E8-3481-48A4-8622-871512049F3E}" srcId="{D9FB4762-0C96-43F8-94E1-3E09BFB6F1E2}" destId="{5164A37F-16C2-43A6-949A-9091E1B9462F}" srcOrd="3" destOrd="0" parTransId="{615456A8-5D70-4AB1-A6CD-96E746C7197D}" sibTransId="{B9A3D16E-5A29-416E-9238-ECDF72B86629}"/>
    <dgm:cxn modelId="{3F78ACE9-0E76-4402-94BF-C55626FEBCD6}" type="presParOf" srcId="{54FA31BC-B3B1-46B5-8191-1B59B627DE32}" destId="{AD96B6F0-D8CD-4C31-B086-58B5C9437381}" srcOrd="0" destOrd="0" presId="urn:microsoft.com/office/officeart/2005/8/layout/vList2"/>
    <dgm:cxn modelId="{67FE3C90-3CD2-49F7-AC07-F868EC237CF6}" type="presParOf" srcId="{54FA31BC-B3B1-46B5-8191-1B59B627DE32}" destId="{515DD444-B6AF-4E58-A0B3-ADF23431726B}" srcOrd="1" destOrd="0" presId="urn:microsoft.com/office/officeart/2005/8/layout/vList2"/>
    <dgm:cxn modelId="{FCA5BA35-B5F2-4408-9C79-A569C92375B5}" type="presParOf" srcId="{54FA31BC-B3B1-46B5-8191-1B59B627DE32}" destId="{5996E09C-8455-493E-892A-E60DB0B1C736}" srcOrd="2" destOrd="0" presId="urn:microsoft.com/office/officeart/2005/8/layout/vList2"/>
    <dgm:cxn modelId="{42933BFB-F33A-47C5-9567-1EB080DEB391}" type="presParOf" srcId="{54FA31BC-B3B1-46B5-8191-1B59B627DE32}" destId="{13A3BA4D-972E-4C52-A3ED-F767AFC89C52}" srcOrd="3" destOrd="0" presId="urn:microsoft.com/office/officeart/2005/8/layout/vList2"/>
    <dgm:cxn modelId="{87A46D38-3A1C-47CB-8108-16DA616C9047}" type="presParOf" srcId="{54FA31BC-B3B1-46B5-8191-1B59B627DE32}" destId="{4763EA90-04E9-4CCE-BE95-3F58F4826F12}" srcOrd="4" destOrd="0" presId="urn:microsoft.com/office/officeart/2005/8/layout/vList2"/>
    <dgm:cxn modelId="{4DE45371-1A3A-4763-BA23-C455685DEA79}" type="presParOf" srcId="{54FA31BC-B3B1-46B5-8191-1B59B627DE32}" destId="{69922E61-A485-4609-AC22-509D9DAF8243}" srcOrd="5" destOrd="0" presId="urn:microsoft.com/office/officeart/2005/8/layout/vList2"/>
    <dgm:cxn modelId="{8EC09498-F511-4812-B188-4E46D1D2ACED}" type="presParOf" srcId="{54FA31BC-B3B1-46B5-8191-1B59B627DE32}" destId="{D432DDA5-6DC7-4814-8B49-073F2AD883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FB4762-0C96-43F8-94E1-3E09BFB6F1E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798DE2-7282-4D29-903A-83175678535A}">
      <dgm:prSet phldrT="[Text]"/>
      <dgm:spPr>
        <a:solidFill>
          <a:srgbClr val="FDDA24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Create and modify budgets</a:t>
          </a:r>
        </a:p>
      </dgm:t>
    </dgm:pt>
    <dgm:pt modelId="{7E8736C8-6856-4B07-BC96-79071EECE94C}" type="parTrans" cxnId="{8646DBCE-B7C9-4C33-A248-B181F33339C6}">
      <dgm:prSet/>
      <dgm:spPr/>
      <dgm:t>
        <a:bodyPr/>
        <a:lstStyle/>
        <a:p>
          <a:endParaRPr lang="en-US"/>
        </a:p>
      </dgm:t>
    </dgm:pt>
    <dgm:pt modelId="{57B52AA1-90C6-4BD3-8BE4-BA29C058D44F}" type="sibTrans" cxnId="{8646DBCE-B7C9-4C33-A248-B181F33339C6}">
      <dgm:prSet/>
      <dgm:spPr/>
      <dgm:t>
        <a:bodyPr/>
        <a:lstStyle/>
        <a:p>
          <a:endParaRPr lang="en-US"/>
        </a:p>
      </dgm:t>
    </dgm:pt>
    <dgm:pt modelId="{4D381EAF-C1D8-4B2A-96DB-63D06A7632B4}">
      <dgm:prSet phldrT="[Text]"/>
      <dgm:spPr>
        <a:solidFill>
          <a:srgbClr val="E57200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Navigate Between the Funding Proposal Workspace and the Budget Workspace</a:t>
          </a:r>
        </a:p>
      </dgm:t>
    </dgm:pt>
    <dgm:pt modelId="{2193E13F-C9F7-4236-96DE-B6EA3F716D49}" type="parTrans" cxnId="{5B1EE169-5CDF-4796-9185-AD00DACC2689}">
      <dgm:prSet/>
      <dgm:spPr/>
      <dgm:t>
        <a:bodyPr/>
        <a:lstStyle/>
        <a:p>
          <a:endParaRPr lang="en-US"/>
        </a:p>
      </dgm:t>
    </dgm:pt>
    <dgm:pt modelId="{9D1A3667-7E26-4822-8CDF-9EDE9A7C2D0D}" type="sibTrans" cxnId="{5B1EE169-5CDF-4796-9185-AD00DACC2689}">
      <dgm:prSet/>
      <dgm:spPr/>
      <dgm:t>
        <a:bodyPr/>
        <a:lstStyle/>
        <a:p>
          <a:endParaRPr lang="en-US"/>
        </a:p>
      </dgm:t>
    </dgm:pt>
    <dgm:pt modelId="{889FB581-60CE-40A6-A1FC-FD66919826B2}">
      <dgm:prSet phldrT="[Text]"/>
      <dgm:spPr>
        <a:solidFill>
          <a:srgbClr val="009FDF"/>
        </a:solidFill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 various types of Budgets (Federal, Non-Federal, Internal, Subawards, Cost share</a:t>
          </a:r>
          <a:r>
            <a:rPr lang="en-US" dirty="0"/>
            <a:t>)</a:t>
          </a:r>
        </a:p>
      </dgm:t>
    </dgm:pt>
    <dgm:pt modelId="{557FEF00-922B-451A-84A4-084DA64D2CCD}" type="parTrans" cxnId="{0223157B-0AE6-449A-9A9B-15EE2AA337B1}">
      <dgm:prSet/>
      <dgm:spPr/>
      <dgm:t>
        <a:bodyPr/>
        <a:lstStyle/>
        <a:p>
          <a:endParaRPr lang="en-US"/>
        </a:p>
      </dgm:t>
    </dgm:pt>
    <dgm:pt modelId="{DFE36993-F076-4458-A99D-CD96E72C3AA8}" type="sibTrans" cxnId="{0223157B-0AE6-449A-9A9B-15EE2AA337B1}">
      <dgm:prSet/>
      <dgm:spPr/>
      <dgm:t>
        <a:bodyPr/>
        <a:lstStyle/>
        <a:p>
          <a:endParaRPr lang="en-US"/>
        </a:p>
      </dgm:t>
    </dgm:pt>
    <dgm:pt modelId="{54FA31BC-B3B1-46B5-8191-1B59B627DE32}" type="pres">
      <dgm:prSet presAssocID="{D9FB4762-0C96-43F8-94E1-3E09BFB6F1E2}" presName="linear" presStyleCnt="0">
        <dgm:presLayoutVars>
          <dgm:animLvl val="lvl"/>
          <dgm:resizeHandles val="exact"/>
        </dgm:presLayoutVars>
      </dgm:prSet>
      <dgm:spPr/>
    </dgm:pt>
    <dgm:pt modelId="{7BBEE3F3-0654-41EE-B559-71D54FF55ECC}" type="pres">
      <dgm:prSet presAssocID="{90798DE2-7282-4D29-903A-8317567853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6F1F2FD-FDAD-40D6-A01A-DDE4EFAF5A70}" type="pres">
      <dgm:prSet presAssocID="{57B52AA1-90C6-4BD3-8BE4-BA29C058D44F}" presName="spacer" presStyleCnt="0"/>
      <dgm:spPr/>
    </dgm:pt>
    <dgm:pt modelId="{6485B48B-F1F4-4309-A433-D244C96F9AF2}" type="pres">
      <dgm:prSet presAssocID="{889FB581-60CE-40A6-A1FC-FD66919826B2}" presName="parentText" presStyleLbl="node1" presStyleIdx="1" presStyleCnt="3" custLinFactNeighborX="740">
        <dgm:presLayoutVars>
          <dgm:chMax val="0"/>
          <dgm:bulletEnabled val="1"/>
        </dgm:presLayoutVars>
      </dgm:prSet>
      <dgm:spPr/>
    </dgm:pt>
    <dgm:pt modelId="{7E3D8E55-0F35-42D7-A8F4-1C5CC4F879E4}" type="pres">
      <dgm:prSet presAssocID="{DFE36993-F076-4458-A99D-CD96E72C3AA8}" presName="spacer" presStyleCnt="0"/>
      <dgm:spPr/>
    </dgm:pt>
    <dgm:pt modelId="{AD09E23A-E1BA-4A7D-9C63-62252FAC1DE7}" type="pres">
      <dgm:prSet presAssocID="{4D381EAF-C1D8-4B2A-96DB-63D06A7632B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6B9EF25-E824-46D2-AB51-DD0F10840246}" type="presOf" srcId="{D9FB4762-0C96-43F8-94E1-3E09BFB6F1E2}" destId="{54FA31BC-B3B1-46B5-8191-1B59B627DE32}" srcOrd="0" destOrd="0" presId="urn:microsoft.com/office/officeart/2005/8/layout/vList2"/>
    <dgm:cxn modelId="{AD379C66-96CB-47CD-8C3B-0E4ECB3ECED3}" type="presOf" srcId="{4D381EAF-C1D8-4B2A-96DB-63D06A7632B4}" destId="{AD09E23A-E1BA-4A7D-9C63-62252FAC1DE7}" srcOrd="0" destOrd="0" presId="urn:microsoft.com/office/officeart/2005/8/layout/vList2"/>
    <dgm:cxn modelId="{5B1EE169-5CDF-4796-9185-AD00DACC2689}" srcId="{D9FB4762-0C96-43F8-94E1-3E09BFB6F1E2}" destId="{4D381EAF-C1D8-4B2A-96DB-63D06A7632B4}" srcOrd="2" destOrd="0" parTransId="{2193E13F-C9F7-4236-96DE-B6EA3F716D49}" sibTransId="{9D1A3667-7E26-4822-8CDF-9EDE9A7C2D0D}"/>
    <dgm:cxn modelId="{0223157B-0AE6-449A-9A9B-15EE2AA337B1}" srcId="{D9FB4762-0C96-43F8-94E1-3E09BFB6F1E2}" destId="{889FB581-60CE-40A6-A1FC-FD66919826B2}" srcOrd="1" destOrd="0" parTransId="{557FEF00-922B-451A-84A4-084DA64D2CCD}" sibTransId="{DFE36993-F076-4458-A99D-CD96E72C3AA8}"/>
    <dgm:cxn modelId="{445449CD-CED8-42A5-83AC-2375B7B55BF1}" type="presOf" srcId="{90798DE2-7282-4D29-903A-83175678535A}" destId="{7BBEE3F3-0654-41EE-B559-71D54FF55ECC}" srcOrd="0" destOrd="0" presId="urn:microsoft.com/office/officeart/2005/8/layout/vList2"/>
    <dgm:cxn modelId="{8646DBCE-B7C9-4C33-A248-B181F33339C6}" srcId="{D9FB4762-0C96-43F8-94E1-3E09BFB6F1E2}" destId="{90798DE2-7282-4D29-903A-83175678535A}" srcOrd="0" destOrd="0" parTransId="{7E8736C8-6856-4B07-BC96-79071EECE94C}" sibTransId="{57B52AA1-90C6-4BD3-8BE4-BA29C058D44F}"/>
    <dgm:cxn modelId="{892BBEF1-83A5-4AD2-A7E5-2B106F979DE6}" type="presOf" srcId="{889FB581-60CE-40A6-A1FC-FD66919826B2}" destId="{6485B48B-F1F4-4309-A433-D244C96F9AF2}" srcOrd="0" destOrd="0" presId="urn:microsoft.com/office/officeart/2005/8/layout/vList2"/>
    <dgm:cxn modelId="{87ABAC91-8010-411F-8F73-CE88E71190E0}" type="presParOf" srcId="{54FA31BC-B3B1-46B5-8191-1B59B627DE32}" destId="{7BBEE3F3-0654-41EE-B559-71D54FF55ECC}" srcOrd="0" destOrd="0" presId="urn:microsoft.com/office/officeart/2005/8/layout/vList2"/>
    <dgm:cxn modelId="{DD687CC4-757C-449F-B8C7-1AC82CB82B13}" type="presParOf" srcId="{54FA31BC-B3B1-46B5-8191-1B59B627DE32}" destId="{86F1F2FD-FDAD-40D6-A01A-DDE4EFAF5A70}" srcOrd="1" destOrd="0" presId="urn:microsoft.com/office/officeart/2005/8/layout/vList2"/>
    <dgm:cxn modelId="{D9C50A1D-DDD8-46C9-81D4-C197CC30FA4F}" type="presParOf" srcId="{54FA31BC-B3B1-46B5-8191-1B59B627DE32}" destId="{6485B48B-F1F4-4309-A433-D244C96F9AF2}" srcOrd="2" destOrd="0" presId="urn:microsoft.com/office/officeart/2005/8/layout/vList2"/>
    <dgm:cxn modelId="{2DBC0642-2A7B-417F-ADB5-0F2A88AA52C7}" type="presParOf" srcId="{54FA31BC-B3B1-46B5-8191-1B59B627DE32}" destId="{7E3D8E55-0F35-42D7-A8F4-1C5CC4F879E4}" srcOrd="3" destOrd="0" presId="urn:microsoft.com/office/officeart/2005/8/layout/vList2"/>
    <dgm:cxn modelId="{9E945DCE-8ED3-441F-A709-8DC6044252EE}" type="presParOf" srcId="{54FA31BC-B3B1-46B5-8191-1B59B627DE32}" destId="{AD09E23A-E1BA-4A7D-9C63-62252FAC1D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B4762-0C96-43F8-94E1-3E09BFB6F1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536FC1-3BD5-4E0F-B872-FB26546EFD38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/>
            <a:t>Be sure to join upcoming training sessions for System-to-System Submissions, Awards, and Agreements.</a:t>
          </a:r>
        </a:p>
      </dgm:t>
    </dgm:pt>
    <dgm:pt modelId="{09D3A793-1867-419D-AC18-0B59A70585E7}" type="parTrans" cxnId="{41B02311-F98C-41B9-A7FB-3F26E4FFDB65}">
      <dgm:prSet/>
      <dgm:spPr/>
      <dgm:t>
        <a:bodyPr/>
        <a:lstStyle/>
        <a:p>
          <a:endParaRPr lang="en-US"/>
        </a:p>
      </dgm:t>
    </dgm:pt>
    <dgm:pt modelId="{78ED7066-B2F1-4559-AA29-C8FA596EEAA0}" type="sibTrans" cxnId="{41B02311-F98C-41B9-A7FB-3F26E4FFDB65}">
      <dgm:prSet/>
      <dgm:spPr/>
      <dgm:t>
        <a:bodyPr/>
        <a:lstStyle/>
        <a:p>
          <a:endParaRPr lang="en-US"/>
        </a:p>
      </dgm:t>
    </dgm:pt>
    <dgm:pt modelId="{54FA31BC-B3B1-46B5-8191-1B59B627DE32}" type="pres">
      <dgm:prSet presAssocID="{D9FB4762-0C96-43F8-94E1-3E09BFB6F1E2}" presName="linear" presStyleCnt="0">
        <dgm:presLayoutVars>
          <dgm:animLvl val="lvl"/>
          <dgm:resizeHandles val="exact"/>
        </dgm:presLayoutVars>
      </dgm:prSet>
      <dgm:spPr/>
    </dgm:pt>
    <dgm:pt modelId="{AD96B6F0-D8CD-4C31-B086-58B5C9437381}" type="pres">
      <dgm:prSet presAssocID="{72536FC1-3BD5-4E0F-B872-FB26546EFD3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1B02311-F98C-41B9-A7FB-3F26E4FFDB65}" srcId="{D9FB4762-0C96-43F8-94E1-3E09BFB6F1E2}" destId="{72536FC1-3BD5-4E0F-B872-FB26546EFD38}" srcOrd="0" destOrd="0" parTransId="{09D3A793-1867-419D-AC18-0B59A70585E7}" sibTransId="{78ED7066-B2F1-4559-AA29-C8FA596EEAA0}"/>
    <dgm:cxn modelId="{E6B9EF25-E824-46D2-AB51-DD0F10840246}" type="presOf" srcId="{D9FB4762-0C96-43F8-94E1-3E09BFB6F1E2}" destId="{54FA31BC-B3B1-46B5-8191-1B59B627DE32}" srcOrd="0" destOrd="0" presId="urn:microsoft.com/office/officeart/2005/8/layout/vList2"/>
    <dgm:cxn modelId="{BA6FC865-D9B4-4A71-B369-04DE88CAF470}" type="presOf" srcId="{72536FC1-3BD5-4E0F-B872-FB26546EFD38}" destId="{AD96B6F0-D8CD-4C31-B086-58B5C9437381}" srcOrd="0" destOrd="0" presId="urn:microsoft.com/office/officeart/2005/8/layout/vList2"/>
    <dgm:cxn modelId="{3F78ACE9-0E76-4402-94BF-C55626FEBCD6}" type="presParOf" srcId="{54FA31BC-B3B1-46B5-8191-1B59B627DE32}" destId="{AD96B6F0-D8CD-4C31-B086-58B5C94373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6B6F0-D8CD-4C31-B086-58B5C9437381}">
      <dsp:nvSpPr>
        <dsp:cNvPr id="0" name=""/>
        <dsp:cNvSpPr/>
      </dsp:nvSpPr>
      <dsp:spPr>
        <a:xfrm>
          <a:off x="0" y="101"/>
          <a:ext cx="10512425" cy="2170350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Catherine Thompson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Pre-Award Research Administrator, School of Education and Human Development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cet4n@virginia.edu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105948" y="106049"/>
        <a:ext cx="10300529" cy="1958454"/>
      </dsp:txXfrm>
    </dsp:sp>
    <dsp:sp modelId="{1BD68BC3-A283-4FE8-9A7B-127847A5B737}">
      <dsp:nvSpPr>
        <dsp:cNvPr id="0" name=""/>
        <dsp:cNvSpPr/>
      </dsp:nvSpPr>
      <dsp:spPr>
        <a:xfrm>
          <a:off x="0" y="2180886"/>
          <a:ext cx="10512425" cy="217035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Angela Behrend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Senior Grants &amp; Contracts Administrator, OSP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ags3f@virginia.edu</a:t>
          </a:r>
        </a:p>
      </dsp:txBody>
      <dsp:txXfrm>
        <a:off x="105948" y="2286834"/>
        <a:ext cx="10300529" cy="1958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6B6F0-D8CD-4C31-B086-58B5C9437381}">
      <dsp:nvSpPr>
        <dsp:cNvPr id="0" name=""/>
        <dsp:cNvSpPr/>
      </dsp:nvSpPr>
      <dsp:spPr>
        <a:xfrm>
          <a:off x="0" y="38484"/>
          <a:ext cx="10512425" cy="647595"/>
        </a:xfrm>
        <a:prstGeom prst="roundRect">
          <a:avLst/>
        </a:prstGeom>
        <a:solidFill>
          <a:srgbClr val="232D4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Welcome and Training Tips</a:t>
          </a:r>
        </a:p>
      </dsp:txBody>
      <dsp:txXfrm>
        <a:off x="31613" y="70097"/>
        <a:ext cx="10449199" cy="584369"/>
      </dsp:txXfrm>
    </dsp:sp>
    <dsp:sp modelId="{1BD68BC3-A283-4FE8-9A7B-127847A5B737}">
      <dsp:nvSpPr>
        <dsp:cNvPr id="0" name=""/>
        <dsp:cNvSpPr/>
      </dsp:nvSpPr>
      <dsp:spPr>
        <a:xfrm>
          <a:off x="0" y="763839"/>
          <a:ext cx="10512425" cy="647595"/>
        </a:xfrm>
        <a:prstGeom prst="roundRect">
          <a:avLst/>
        </a:prstGeom>
        <a:solidFill>
          <a:srgbClr val="009FD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Resources and Support</a:t>
          </a:r>
        </a:p>
      </dsp:txBody>
      <dsp:txXfrm>
        <a:off x="31613" y="795452"/>
        <a:ext cx="10449199" cy="584369"/>
      </dsp:txXfrm>
    </dsp:sp>
    <dsp:sp modelId="{6DCB8DB3-F3EA-4A55-8520-5C31F3CC8D39}">
      <dsp:nvSpPr>
        <dsp:cNvPr id="0" name=""/>
        <dsp:cNvSpPr/>
      </dsp:nvSpPr>
      <dsp:spPr>
        <a:xfrm>
          <a:off x="0" y="1489194"/>
          <a:ext cx="10512425" cy="647595"/>
        </a:xfrm>
        <a:prstGeom prst="roundRect">
          <a:avLst/>
        </a:prstGeom>
        <a:solidFill>
          <a:srgbClr val="FDDA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Funding Proposal Budget Overview</a:t>
          </a:r>
        </a:p>
      </dsp:txBody>
      <dsp:txXfrm>
        <a:off x="31613" y="1520807"/>
        <a:ext cx="10449199" cy="584369"/>
      </dsp:txXfrm>
    </dsp:sp>
    <dsp:sp modelId="{068C6E67-FA20-4D2E-AF6E-5984822F00DE}">
      <dsp:nvSpPr>
        <dsp:cNvPr id="0" name=""/>
        <dsp:cNvSpPr/>
      </dsp:nvSpPr>
      <dsp:spPr>
        <a:xfrm>
          <a:off x="0" y="2214549"/>
          <a:ext cx="10512425" cy="647595"/>
        </a:xfrm>
        <a:prstGeom prst="roundRect">
          <a:avLst/>
        </a:prstGeom>
        <a:solidFill>
          <a:srgbClr val="25CA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Budget Development Demonstration</a:t>
          </a:r>
        </a:p>
      </dsp:txBody>
      <dsp:txXfrm>
        <a:off x="31613" y="2246162"/>
        <a:ext cx="10449199" cy="584369"/>
      </dsp:txXfrm>
    </dsp:sp>
    <dsp:sp modelId="{8615AF7D-725A-48D6-A06C-51DDF7DEA1B4}">
      <dsp:nvSpPr>
        <dsp:cNvPr id="0" name=""/>
        <dsp:cNvSpPr/>
      </dsp:nvSpPr>
      <dsp:spPr>
        <a:xfrm>
          <a:off x="0" y="2939904"/>
          <a:ext cx="10512425" cy="647595"/>
        </a:xfrm>
        <a:prstGeom prst="roundRect">
          <a:avLst/>
        </a:prstGeom>
        <a:solidFill>
          <a:srgbClr val="EF3F6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Hands-On Exercise</a:t>
          </a:r>
        </a:p>
      </dsp:txBody>
      <dsp:txXfrm>
        <a:off x="31613" y="2971517"/>
        <a:ext cx="10449199" cy="584369"/>
      </dsp:txXfrm>
    </dsp:sp>
    <dsp:sp modelId="{FE591F8B-2E6F-414E-B352-EF202ABAADEA}">
      <dsp:nvSpPr>
        <dsp:cNvPr id="0" name=""/>
        <dsp:cNvSpPr/>
      </dsp:nvSpPr>
      <dsp:spPr>
        <a:xfrm>
          <a:off x="0" y="3665259"/>
          <a:ext cx="10512425" cy="647595"/>
        </a:xfrm>
        <a:prstGeom prst="roundRect">
          <a:avLst/>
        </a:prstGeom>
        <a:solidFill>
          <a:srgbClr val="62BB4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Wrap-Up</a:t>
          </a:r>
        </a:p>
      </dsp:txBody>
      <dsp:txXfrm>
        <a:off x="31613" y="3696872"/>
        <a:ext cx="10449199" cy="58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6B6F0-D8CD-4C31-B086-58B5C9437381}">
      <dsp:nvSpPr>
        <dsp:cNvPr id="0" name=""/>
        <dsp:cNvSpPr/>
      </dsp:nvSpPr>
      <dsp:spPr>
        <a:xfrm>
          <a:off x="0" y="31779"/>
          <a:ext cx="10512425" cy="983384"/>
        </a:xfrm>
        <a:prstGeom prst="roundRect">
          <a:avLst/>
        </a:prstGeom>
        <a:solidFill>
          <a:srgbClr val="EF3F6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Mute / Unmute</a:t>
          </a:r>
        </a:p>
      </dsp:txBody>
      <dsp:txXfrm>
        <a:off x="48005" y="79784"/>
        <a:ext cx="10416415" cy="887374"/>
      </dsp:txXfrm>
    </dsp:sp>
    <dsp:sp modelId="{5996E09C-8455-493E-892A-E60DB0B1C736}">
      <dsp:nvSpPr>
        <dsp:cNvPr id="0" name=""/>
        <dsp:cNvSpPr/>
      </dsp:nvSpPr>
      <dsp:spPr>
        <a:xfrm>
          <a:off x="0" y="1133244"/>
          <a:ext cx="10512425" cy="983384"/>
        </a:xfrm>
        <a:prstGeom prst="roundRect">
          <a:avLst/>
        </a:prstGeom>
        <a:solidFill>
          <a:srgbClr val="232D4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Video </a:t>
          </a:r>
        </a:p>
      </dsp:txBody>
      <dsp:txXfrm>
        <a:off x="48005" y="1181249"/>
        <a:ext cx="10416415" cy="887374"/>
      </dsp:txXfrm>
    </dsp:sp>
    <dsp:sp modelId="{4763EA90-04E9-4CCE-BE95-3F58F4826F12}">
      <dsp:nvSpPr>
        <dsp:cNvPr id="0" name=""/>
        <dsp:cNvSpPr/>
      </dsp:nvSpPr>
      <dsp:spPr>
        <a:xfrm>
          <a:off x="0" y="2209800"/>
          <a:ext cx="10512425" cy="983384"/>
        </a:xfrm>
        <a:prstGeom prst="roundRect">
          <a:avLst/>
        </a:prstGeom>
        <a:solidFill>
          <a:srgbClr val="FDDA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Questions</a:t>
          </a:r>
        </a:p>
      </dsp:txBody>
      <dsp:txXfrm>
        <a:off x="48005" y="2257805"/>
        <a:ext cx="10416415" cy="887374"/>
      </dsp:txXfrm>
    </dsp:sp>
    <dsp:sp modelId="{D432DDA5-6DC7-4814-8B49-073F2AD8834F}">
      <dsp:nvSpPr>
        <dsp:cNvPr id="0" name=""/>
        <dsp:cNvSpPr/>
      </dsp:nvSpPr>
      <dsp:spPr>
        <a:xfrm>
          <a:off x="0" y="3336174"/>
          <a:ext cx="10512425" cy="983384"/>
        </a:xfrm>
        <a:prstGeom prst="roundRect">
          <a:avLst/>
        </a:prstGeom>
        <a:solidFill>
          <a:srgbClr val="E57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Breakout rooms for live exercise</a:t>
          </a:r>
        </a:p>
      </dsp:txBody>
      <dsp:txXfrm>
        <a:off x="48005" y="3384179"/>
        <a:ext cx="10416415" cy="887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EE3F3-0654-41EE-B559-71D54FF55ECC}">
      <dsp:nvSpPr>
        <dsp:cNvPr id="0" name=""/>
        <dsp:cNvSpPr/>
      </dsp:nvSpPr>
      <dsp:spPr>
        <a:xfrm>
          <a:off x="0" y="61529"/>
          <a:ext cx="10512425" cy="1390380"/>
        </a:xfrm>
        <a:prstGeom prst="roundRect">
          <a:avLst/>
        </a:prstGeom>
        <a:solidFill>
          <a:srgbClr val="FDDA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Create and modify budgets</a:t>
          </a:r>
        </a:p>
      </dsp:txBody>
      <dsp:txXfrm>
        <a:off x="67873" y="129402"/>
        <a:ext cx="10376679" cy="1254634"/>
      </dsp:txXfrm>
    </dsp:sp>
    <dsp:sp modelId="{6485B48B-F1F4-4309-A433-D244C96F9AF2}">
      <dsp:nvSpPr>
        <dsp:cNvPr id="0" name=""/>
        <dsp:cNvSpPr/>
      </dsp:nvSpPr>
      <dsp:spPr>
        <a:xfrm>
          <a:off x="0" y="1552709"/>
          <a:ext cx="10512425" cy="1390380"/>
        </a:xfrm>
        <a:prstGeom prst="roundRect">
          <a:avLst/>
        </a:prstGeom>
        <a:solidFill>
          <a:srgbClr val="009FD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 various types of Budgets (Federal, Non-Federal, Internal, Subawards, Cost share</a:t>
          </a:r>
          <a:r>
            <a:rPr lang="en-US" sz="3500" kern="1200" dirty="0"/>
            <a:t>)</a:t>
          </a:r>
        </a:p>
      </dsp:txBody>
      <dsp:txXfrm>
        <a:off x="67873" y="1620582"/>
        <a:ext cx="10376679" cy="1254634"/>
      </dsp:txXfrm>
    </dsp:sp>
    <dsp:sp modelId="{AD09E23A-E1BA-4A7D-9C63-62252FAC1DE7}">
      <dsp:nvSpPr>
        <dsp:cNvPr id="0" name=""/>
        <dsp:cNvSpPr/>
      </dsp:nvSpPr>
      <dsp:spPr>
        <a:xfrm>
          <a:off x="0" y="3043890"/>
          <a:ext cx="10512425" cy="1390380"/>
        </a:xfrm>
        <a:prstGeom prst="roundRect">
          <a:avLst/>
        </a:prstGeom>
        <a:solidFill>
          <a:srgbClr val="E57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Navigate Between the Funding Proposal Workspace and the Budget Workspace</a:t>
          </a:r>
        </a:p>
      </dsp:txBody>
      <dsp:txXfrm>
        <a:off x="67873" y="3111763"/>
        <a:ext cx="10376679" cy="12546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6B6F0-D8CD-4C31-B086-58B5C9437381}">
      <dsp:nvSpPr>
        <dsp:cNvPr id="0" name=""/>
        <dsp:cNvSpPr/>
      </dsp:nvSpPr>
      <dsp:spPr>
        <a:xfrm>
          <a:off x="0" y="34568"/>
          <a:ext cx="10512425" cy="4282200"/>
        </a:xfrm>
        <a:prstGeom prst="roundRect">
          <a:avLst/>
        </a:prstGeom>
        <a:solidFill>
          <a:srgbClr val="232D4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Be sure to join upcoming training sessions for System-to-System Submissions, Awards, and Agreements.</a:t>
          </a:r>
        </a:p>
      </dsp:txBody>
      <dsp:txXfrm>
        <a:off x="209040" y="243608"/>
        <a:ext cx="10094345" cy="3864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11196-5B4D-436F-9B64-A48422F9530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C9CE2-9E55-40FC-B621-9D40A7D3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9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2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 how to copy a proposal and rename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79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9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3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94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mute</a:t>
            </a:r>
          </a:p>
          <a:p>
            <a:r>
              <a:rPr lang="en-US" dirty="0"/>
              <a:t>Video off</a:t>
            </a:r>
          </a:p>
          <a:p>
            <a:r>
              <a:rPr lang="en-US" dirty="0"/>
              <a:t>Questions in chat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23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version of this training session will be recorded and posted to the website by go-live (April 25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Immediate feedback for something you are working on in office hours (bring live cases we can help you with)</a:t>
            </a:r>
          </a:p>
          <a:p>
            <a:endParaRPr lang="en-US" dirty="0"/>
          </a:p>
          <a:p>
            <a:r>
              <a:rPr lang="en-US" dirty="0"/>
              <a:t>Helpdesk will provide support for technical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8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15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Federal, non/federal, subawards, cost share, SF424 budgets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3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Talking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Schools may have differences in how proposals are routed, could be more than one level of department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Ancillary reviews are concurrent with workflow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Budgets are created and reviewed along with the funding proposal</a:t>
            </a:r>
          </a:p>
          <a:p>
            <a:r>
              <a:rPr lang="en-US" dirty="0"/>
              <a:t>For S2S submissions, the budget is step 2 and one of 3 components for a successful submission. </a:t>
            </a:r>
          </a:p>
          <a:p>
            <a:r>
              <a:rPr lang="en-US" dirty="0"/>
              <a:t>Step 1: Create FP</a:t>
            </a:r>
          </a:p>
          <a:p>
            <a:r>
              <a:rPr lang="en-US" dirty="0"/>
              <a:t>Step 2: Update proposal budget &amp; create additional budgets (if needed)</a:t>
            </a:r>
          </a:p>
          <a:p>
            <a:r>
              <a:rPr lang="en-US" dirty="0"/>
              <a:t>Step 3 (if applicable): Create SF424, covered in a separate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1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attendees they can reach out to their school for help if they need assistance with budgets</a:t>
            </a:r>
          </a:p>
          <a:p>
            <a:endParaRPr lang="en-US" dirty="0"/>
          </a:p>
          <a:p>
            <a:r>
              <a:rPr lang="en-US" dirty="0"/>
              <a:t>Talking point: NIH vs. non-NIH budgets. Non SF424 budgets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C9CE2-9E55-40FC-B621-9D40A7D35D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4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8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2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3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9019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760"/>
            <a:ext cx="10512862" cy="914400"/>
          </a:xfrm>
        </p:spPr>
        <p:txBody>
          <a:bodyPr/>
          <a:lstStyle>
            <a:lvl1pPr>
              <a:defRPr>
                <a:solidFill>
                  <a:srgbClr val="E572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371600"/>
            <a:ext cx="10512862" cy="435133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dotted_line_orange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96" b="-172020"/>
          <a:stretch/>
        </p:blipFill>
        <p:spPr>
          <a:xfrm>
            <a:off x="18" y="1097280"/>
            <a:ext cx="12249769" cy="52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70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760"/>
            <a:ext cx="10512862" cy="914400"/>
          </a:xfrm>
        </p:spPr>
        <p:txBody>
          <a:bodyPr/>
          <a:lstStyle>
            <a:lvl1pPr>
              <a:defRPr>
                <a:solidFill>
                  <a:srgbClr val="E572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371600"/>
            <a:ext cx="5180251" cy="435133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371600"/>
            <a:ext cx="5180251" cy="435133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dotted_line_orange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96" b="-172020"/>
          <a:stretch/>
        </p:blipFill>
        <p:spPr>
          <a:xfrm>
            <a:off x="18" y="1097280"/>
            <a:ext cx="12249769" cy="52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2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760"/>
            <a:ext cx="10512862" cy="914400"/>
          </a:xfrm>
        </p:spPr>
        <p:txBody>
          <a:bodyPr/>
          <a:lstStyle>
            <a:lvl1pPr>
              <a:defRPr>
                <a:solidFill>
                  <a:srgbClr val="E572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dotted_line_orange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696" b="-172020"/>
          <a:stretch/>
        </p:blipFill>
        <p:spPr>
          <a:xfrm>
            <a:off x="18" y="1188720"/>
            <a:ext cx="12249769" cy="52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14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1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1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4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7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5113-E58F-43BB-8E23-B4748C91913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8B75-A3A6-4134-AEA6-D6FFEA4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8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228600"/>
            <a:ext cx="1051286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600200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427024" y="6309360"/>
            <a:ext cx="46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22CF42F-DE87-42C5-BEBE-79BA6BA4EEC2}" type="slidenum">
              <a:rPr lang="en-US" sz="1799">
                <a:solidFill>
                  <a:srgbClr val="F79646">
                    <a:lumMod val="75000"/>
                  </a:srgbClr>
                </a:solidFill>
                <a:latin typeface="BodoniURWBolObl"/>
                <a:cs typeface="BodoniURWBolObl"/>
              </a:rPr>
              <a:pPr/>
              <a:t>‹#›</a:t>
            </a:fld>
            <a:endParaRPr lang="en-US" sz="1999" dirty="0">
              <a:solidFill>
                <a:srgbClr val="F79646">
                  <a:lumMod val="75000"/>
                </a:srgbClr>
              </a:solidFill>
              <a:latin typeface="BodoniURWBolObl"/>
              <a:cs typeface="BodoniURWBolObl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F36358E-6EC3-46BC-9BD1-61803881170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5989638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1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rgbClr val="E87722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99" kern="1200">
          <a:solidFill>
            <a:srgbClr val="002F6C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rgbClr val="002F6C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rgbClr val="002F6C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F6C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F6C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uva-huron-help@virginia.ed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virginia.edu/o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ruva-huron-huron@virginia.edu" TargetMode="External"/><Relationship Id="rId4" Type="http://schemas.openxmlformats.org/officeDocument/2006/relationships/hyperlink" Target="mailto:ruva-huron-help@virginia.ed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88825" cy="4996785"/>
          </a:xfrm>
          <a:prstGeom prst="rect">
            <a:avLst/>
          </a:prstGeom>
          <a:solidFill>
            <a:srgbClr val="01215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158"/>
              </a:solidFill>
            </a:endParaRPr>
          </a:p>
        </p:txBody>
      </p:sp>
      <p:pic>
        <p:nvPicPr>
          <p:cNvPr id="10" name="Picture 9" descr="primary_full_color_rg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25" y="5733827"/>
            <a:ext cx="3006577" cy="753035"/>
          </a:xfrm>
          <a:prstGeom prst="rect">
            <a:avLst/>
          </a:prstGeom>
        </p:spPr>
      </p:pic>
      <p:sp>
        <p:nvSpPr>
          <p:cNvPr id="12" name="Title Placeholder 1"/>
          <p:cNvSpPr txBox="1">
            <a:spLocks/>
          </p:cNvSpPr>
          <p:nvPr/>
        </p:nvSpPr>
        <p:spPr>
          <a:xfrm>
            <a:off x="16439" y="3441138"/>
            <a:ext cx="12187779" cy="1442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chemeClr val="bg1"/>
                </a:solidFill>
                <a:latin typeface="FranklinGothicURWComDem"/>
                <a:ea typeface="+mj-ea"/>
                <a:cs typeface="FranklinGothicURWComDem"/>
              </a:defRPr>
            </a:lvl1pPr>
          </a:lstStyle>
          <a:p>
            <a:r>
              <a:rPr lang="en-US" dirty="0">
                <a:latin typeface="FranklinGothicURWComBoo"/>
                <a:cs typeface="FranklinGothicURWComBoo"/>
              </a:rPr>
              <a:t>Create and Submit a Proposal: Budget Development (Part 2) </a:t>
            </a:r>
            <a:endParaRPr lang="en-US" sz="2800" dirty="0">
              <a:latin typeface="FranklinGothicURWComBoo"/>
              <a:cs typeface="FranklinGothicURWComBoo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7902" y="1141470"/>
            <a:ext cx="12204214" cy="196003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u="none" kern="2200" spc="0" baseline="0">
                <a:solidFill>
                  <a:schemeClr val="bg1"/>
                </a:solidFill>
                <a:latin typeface="FranklinGothicURWComDem"/>
                <a:ea typeface="+mj-ea"/>
                <a:cs typeface="FranklinGothicURWComDem"/>
              </a:defRPr>
            </a:lvl1pPr>
          </a:lstStyle>
          <a:p>
            <a:r>
              <a:rPr lang="en-US" sz="5400" b="1" dirty="0">
                <a:latin typeface="+mn-lt"/>
              </a:rPr>
              <a:t>ResearchUVA Powered by Huron (PBH) </a:t>
            </a:r>
          </a:p>
          <a:p>
            <a:r>
              <a:rPr lang="en-US" sz="5400" b="1" dirty="0">
                <a:latin typeface="+mn-lt"/>
              </a:rPr>
              <a:t>Training Series</a:t>
            </a:r>
          </a:p>
          <a:p>
            <a:endParaRPr lang="en-US" sz="5400" b="1" dirty="0">
              <a:latin typeface="+mn-lt"/>
            </a:endParaRPr>
          </a:p>
        </p:txBody>
      </p:sp>
      <p:pic>
        <p:nvPicPr>
          <p:cNvPr id="14" name="Picture 13" descr="dotted_line_white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37"/>
          <a:stretch/>
        </p:blipFill>
        <p:spPr>
          <a:xfrm>
            <a:off x="1158296" y="2922070"/>
            <a:ext cx="9979155" cy="3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94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F50A6C-8EEE-4D83-A58A-B60671C84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Hands-on Exercise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308B1-B578-4E34-A200-372D72E77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1371600"/>
            <a:ext cx="10512862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Copy a funding proposal from the Funding Proposal Overview session </a:t>
            </a:r>
          </a:p>
          <a:p>
            <a:pPr marL="914263" lvl="1" indent="-457200">
              <a:buFont typeface="+mj-lt"/>
              <a:buAutoNum type="arabicPeriod"/>
            </a:pPr>
            <a:r>
              <a:rPr lang="en-US" dirty="0"/>
              <a:t>New proposal name = include today’s date, your initials, and “budget session”</a:t>
            </a:r>
          </a:p>
          <a:p>
            <a:pPr marL="1371326" lvl="2" indent="-457200">
              <a:buFont typeface="+mj-lt"/>
              <a:buAutoNum type="arabicPeriod"/>
            </a:pPr>
            <a:r>
              <a:rPr lang="en-US" dirty="0"/>
              <a:t>20220405 MAS Budget session</a:t>
            </a:r>
          </a:p>
          <a:p>
            <a:pPr marL="914126" lvl="2" indent="0">
              <a:buNone/>
            </a:pPr>
            <a:r>
              <a:rPr lang="en-US" dirty="0"/>
              <a:t>If you do not have a funding proposal handy, you may copy FP00000236 “RUVA PBH Budget Demo#1 COPY for DEMO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Navigate to the new Funding Proposal and click on the Budgets tab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and complete the Proposal Budget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Create, open, and complete a Subaward Budget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Return to the Funding Proposal Workspace, review Budgets tab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8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B092-3295-4B60-8D5B-891F2E0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joining today!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EAAEC-F8F5-42A4-9C05-0284FB533C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443385"/>
              </p:ext>
            </p:extLst>
          </p:nvPr>
        </p:nvGraphicFramePr>
        <p:xfrm>
          <a:off x="838200" y="1371600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5472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381000"/>
            <a:ext cx="9141619" cy="16002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3427BD-045D-49FD-81E1-8C27FAF582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311" y="2247899"/>
            <a:ext cx="2362201" cy="23622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FF1A1C-1362-4512-B09D-81B7D138F4BE}"/>
              </a:ext>
            </a:extLst>
          </p:cNvPr>
          <p:cNvSpPr txBox="1"/>
          <p:nvPr/>
        </p:nvSpPr>
        <p:spPr>
          <a:xfrm>
            <a:off x="3046412" y="4868007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hlinkClick r:id="rId3"/>
              </a:rPr>
              <a:t>ruva-huron-help@virginia.edu</a:t>
            </a:r>
            <a:r>
              <a:rPr lang="en-US" sz="3600" dirty="0"/>
              <a:t>  </a:t>
            </a:r>
          </a:p>
          <a:p>
            <a:pPr algn="ctr"/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2AF23D-3A75-4267-9D59-0D448EFD884A}"/>
              </a:ext>
            </a:extLst>
          </p:cNvPr>
          <p:cNvSpPr/>
          <p:nvPr/>
        </p:nvSpPr>
        <p:spPr>
          <a:xfrm>
            <a:off x="0" y="5867400"/>
            <a:ext cx="2682493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B092-3295-4B60-8D5B-891F2E0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Introduction and Welcome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EAAEC-F8F5-42A4-9C05-0284FB533C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262949"/>
              </p:ext>
            </p:extLst>
          </p:nvPr>
        </p:nvGraphicFramePr>
        <p:xfrm>
          <a:off x="838200" y="1371600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653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B092-3295-4B60-8D5B-891F2E0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EAAEC-F8F5-42A4-9C05-0284FB533C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662199"/>
              </p:ext>
            </p:extLst>
          </p:nvPr>
        </p:nvGraphicFramePr>
        <p:xfrm>
          <a:off x="838200" y="1371600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604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B092-3295-4B60-8D5B-891F2E0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Tips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EAAEC-F8F5-42A4-9C05-0284FB533C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717045"/>
              </p:ext>
            </p:extLst>
          </p:nvPr>
        </p:nvGraphicFramePr>
        <p:xfrm>
          <a:off x="838200" y="1371600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904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F27B-D3B1-4E1D-AF8B-80E1A90C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08E37-08D7-4BE4-8051-A73EDF2A9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1371600"/>
            <a:ext cx="10512862" cy="4876800"/>
          </a:xfrm>
        </p:spPr>
        <p:txBody>
          <a:bodyPr/>
          <a:lstStyle/>
          <a:p>
            <a:r>
              <a:rPr lang="en-US" dirty="0"/>
              <a:t>ResearchUVA PBH Website:</a:t>
            </a:r>
          </a:p>
          <a:p>
            <a:pPr lvl="1"/>
            <a:r>
              <a:rPr lang="en-US" dirty="0">
                <a:hlinkClick r:id="rId3"/>
              </a:rPr>
              <a:t>https://research.virginia.edu/osp</a:t>
            </a:r>
            <a:r>
              <a:rPr lang="en-US" dirty="0"/>
              <a:t> </a:t>
            </a:r>
          </a:p>
          <a:p>
            <a:r>
              <a:rPr lang="en-US" dirty="0"/>
              <a:t>Support Materials</a:t>
            </a:r>
          </a:p>
          <a:p>
            <a:pPr lvl="1"/>
            <a:r>
              <a:rPr lang="en-US" dirty="0"/>
              <a:t>Reference guides, job aids, checklists, videos</a:t>
            </a:r>
          </a:p>
          <a:p>
            <a:r>
              <a:rPr lang="en-US" dirty="0"/>
              <a:t>Instructor-led Training Sessions</a:t>
            </a:r>
          </a:p>
          <a:p>
            <a:r>
              <a:rPr lang="en-US" dirty="0"/>
              <a:t>Zoom (virtual) Office Hours</a:t>
            </a:r>
          </a:p>
          <a:p>
            <a:pPr lvl="1"/>
            <a:r>
              <a:rPr lang="en-US" dirty="0"/>
              <a:t>M-F during business hours April 25</a:t>
            </a:r>
            <a:r>
              <a:rPr lang="en-US" baseline="30000" dirty="0"/>
              <a:t>th</a:t>
            </a:r>
            <a:r>
              <a:rPr lang="en-US" dirty="0"/>
              <a:t> – May 6</a:t>
            </a:r>
            <a:r>
              <a:rPr lang="en-US" baseline="30000" dirty="0"/>
              <a:t>th</a:t>
            </a:r>
          </a:p>
          <a:p>
            <a:pPr lvl="1"/>
            <a:r>
              <a:rPr lang="en-US" dirty="0"/>
              <a:t>Office hours continue the week of May 9th, schedule will be posted on website</a:t>
            </a:r>
          </a:p>
          <a:p>
            <a:pPr lvl="1"/>
            <a:r>
              <a:rPr lang="en-US" dirty="0"/>
              <a:t>Submitting school representatives will attend office hours</a:t>
            </a:r>
          </a:p>
          <a:p>
            <a:r>
              <a:rPr lang="en-US" dirty="0"/>
              <a:t>Helpdesk Support</a:t>
            </a:r>
          </a:p>
          <a:p>
            <a:pPr lvl="1"/>
            <a:r>
              <a:rPr lang="en-US" dirty="0">
                <a:hlinkClick r:id="rId4"/>
              </a:rPr>
              <a:t>ruva-huron-help</a:t>
            </a:r>
            <a:r>
              <a:rPr lang="en-US" dirty="0">
                <a:hlinkClick r:id="rId5"/>
              </a:rPr>
              <a:t>@virginia.edu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984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B092-3295-4B60-8D5B-891F2E0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Changing? What is Staying the Same?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AA488-4B9F-4496-A3B2-46EBC9997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5412" y="1359194"/>
            <a:ext cx="5180251" cy="4432005"/>
          </a:xfrm>
          <a:solidFill>
            <a:srgbClr val="E57200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What is Changing?</a:t>
            </a:r>
          </a:p>
          <a:p>
            <a:r>
              <a:rPr lang="en-US" dirty="0">
                <a:solidFill>
                  <a:schemeClr val="bg1"/>
                </a:solidFill>
              </a:rPr>
              <a:t>Create budgets in the proposal system Prepare multiple budgets that roll into one budget in the system</a:t>
            </a:r>
          </a:p>
          <a:p>
            <a:r>
              <a:rPr lang="en-US" dirty="0">
                <a:solidFill>
                  <a:schemeClr val="bg1"/>
                </a:solidFill>
              </a:rPr>
              <a:t>Designate whether a budget is to be submitted to a sponsor or will be used for internal purposes (i.e., cost share budget)</a:t>
            </a:r>
          </a:p>
          <a:p>
            <a:r>
              <a:rPr lang="en-US" dirty="0">
                <a:solidFill>
                  <a:schemeClr val="bg1"/>
                </a:solidFill>
              </a:rPr>
              <a:t>Budget exception approvals are captured in the system (via Ancillary Review)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86A4A06-B3A1-4B39-9788-D20A3210E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0412" y="1359195"/>
            <a:ext cx="5180251" cy="4432004"/>
          </a:xfrm>
          <a:solidFill>
            <a:srgbClr val="232D4B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What is Staying the Same?</a:t>
            </a:r>
          </a:p>
          <a:p>
            <a:r>
              <a:rPr lang="en-US" dirty="0">
                <a:solidFill>
                  <a:schemeClr val="bg1"/>
                </a:solidFill>
              </a:rPr>
              <a:t>Sponsor and UVA requirements around sponsored grant and contract budget development and approvals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UVA F&amp;A and fringe benefit rates</a:t>
            </a:r>
          </a:p>
          <a:p>
            <a:r>
              <a:rPr lang="en-US" dirty="0">
                <a:solidFill>
                  <a:schemeClr val="bg1"/>
                </a:solidFill>
              </a:rPr>
              <a:t>Support from OSP and Submitting School Pre-Award Offices</a:t>
            </a:r>
          </a:p>
        </p:txBody>
      </p:sp>
    </p:spTree>
    <p:extLst>
      <p:ext uri="{BB962C8B-B14F-4D97-AF65-F5344CB8AC3E}">
        <p14:creationId xmlns:p14="http://schemas.microsoft.com/office/powerpoint/2010/main" val="36472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B092-3295-4B60-8D5B-891F2E07F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63" y="224915"/>
            <a:ext cx="10512862" cy="914400"/>
          </a:xfrm>
        </p:spPr>
        <p:txBody>
          <a:bodyPr>
            <a:normAutofit/>
          </a:bodyPr>
          <a:lstStyle/>
          <a:p>
            <a:r>
              <a:rPr lang="en-US" dirty="0"/>
              <a:t>Session Objectives  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EAAEC-F8F5-42A4-9C05-0284FB533C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306792"/>
              </p:ext>
            </p:extLst>
          </p:nvPr>
        </p:nvGraphicFramePr>
        <p:xfrm>
          <a:off x="838200" y="1828800"/>
          <a:ext cx="105124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56B480-552D-4981-835A-BCF402AE4ED5}"/>
              </a:ext>
            </a:extLst>
          </p:cNvPr>
          <p:cNvSpPr txBox="1"/>
          <p:nvPr/>
        </p:nvSpPr>
        <p:spPr>
          <a:xfrm>
            <a:off x="837763" y="126669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Learn How To:</a:t>
            </a:r>
            <a:r>
              <a:rPr lang="en-US" sz="1400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1129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6D4DBE-BB07-4549-905D-7653EF9C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Proposal Workflow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517FE75-CFED-4FDE-9C47-8235BA7CC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737360"/>
            <a:ext cx="96678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4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B092-3295-4B60-8D5B-891F2E0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 Proposal Budgets – Live Demonstration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AA488-4B9F-4496-A3B2-46EBC999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1" y="1280160"/>
            <a:ext cx="10512862" cy="4876800"/>
          </a:xfrm>
        </p:spPr>
        <p:txBody>
          <a:bodyPr/>
          <a:lstStyle/>
          <a:p>
            <a:r>
              <a:rPr lang="en-US" dirty="0"/>
              <a:t>Creating a Funding Proposal Sponsor Budget</a:t>
            </a:r>
          </a:p>
          <a:p>
            <a:pPr lvl="1"/>
            <a:r>
              <a:rPr lang="en-US" dirty="0"/>
              <a:t>The Funding Proposal will automatically have one sponsor budget</a:t>
            </a:r>
          </a:p>
          <a:p>
            <a:pPr lvl="1"/>
            <a:r>
              <a:rPr lang="en-US" dirty="0"/>
              <a:t>Three types of budgets can be created on a Funding Proposal: </a:t>
            </a:r>
          </a:p>
          <a:p>
            <a:pPr lvl="2"/>
            <a:r>
              <a:rPr lang="en-US" dirty="0"/>
              <a:t>Sponsor</a:t>
            </a:r>
          </a:p>
          <a:p>
            <a:pPr lvl="2"/>
            <a:r>
              <a:rPr lang="en-US" dirty="0"/>
              <a:t>Cost Sharing</a:t>
            </a:r>
          </a:p>
          <a:p>
            <a:pPr lvl="2"/>
            <a:r>
              <a:rPr lang="en-US" dirty="0"/>
              <a:t>Subaward</a:t>
            </a:r>
          </a:p>
          <a:p>
            <a:r>
              <a:rPr lang="en-US" dirty="0"/>
              <a:t>Updating the Funding Proposal Sponsor Budget</a:t>
            </a:r>
          </a:p>
          <a:p>
            <a:r>
              <a:rPr lang="en-US" dirty="0"/>
              <a:t>Creating and completing a Subaward Budget</a:t>
            </a:r>
          </a:p>
          <a:p>
            <a:r>
              <a:rPr lang="en-US" dirty="0"/>
              <a:t>Review a Cost Sharing Budget*</a:t>
            </a:r>
          </a:p>
          <a:p>
            <a:r>
              <a:rPr lang="en-US" dirty="0"/>
              <a:t>Review Exporting a Subaward Budget to a Grants.gov PDF*</a:t>
            </a:r>
          </a:p>
          <a:p>
            <a:pPr lvl="1"/>
            <a:r>
              <a:rPr lang="en-US" dirty="0"/>
              <a:t>If the UVA Funding Proposal is an incoming subaward through another institution, the system can generate the required Grants.gov budget form.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D71B63-DBE9-469E-9CD8-2EA4F4F88D75}"/>
              </a:ext>
            </a:extLst>
          </p:cNvPr>
          <p:cNvSpPr txBox="1"/>
          <p:nvPr/>
        </p:nvSpPr>
        <p:spPr>
          <a:xfrm>
            <a:off x="1446212" y="6248400"/>
            <a:ext cx="9296400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* </a:t>
            </a:r>
            <a:r>
              <a:rPr lang="en-US" sz="1999" b="1" dirty="0">
                <a:solidFill>
                  <a:srgbClr val="002F6C"/>
                </a:solidFill>
              </a:rPr>
              <a:t>Demonstration only. These will not be part of today’s hands-on exercise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071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F6E366D25746B8253CB34701FC81" ma:contentTypeVersion="11" ma:contentTypeDescription="Create a new document." ma:contentTypeScope="" ma:versionID="6c7a4a0fa429f5e865d261bc90aff989">
  <xsd:schema xmlns:xsd="http://www.w3.org/2001/XMLSchema" xmlns:xs="http://www.w3.org/2001/XMLSchema" xmlns:p="http://schemas.microsoft.com/office/2006/metadata/properties" xmlns:ns1="http://schemas.microsoft.com/sharepoint/v3" xmlns:ns3="684df1fe-1cc2-4d1a-8e0a-b5b7db577906" targetNamespace="http://schemas.microsoft.com/office/2006/metadata/properties" ma:root="true" ma:fieldsID="99014db3322d01c18dbd67d80ac17ff6" ns1:_="" ns3:_="">
    <xsd:import namespace="http://schemas.microsoft.com/sharepoint/v3"/>
    <xsd:import namespace="684df1fe-1cc2-4d1a-8e0a-b5b7db57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df1fe-1cc2-4d1a-8e0a-b5b7db577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FB1B96-7B99-489E-8DB9-B9DF3D4B8D5F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84df1fe-1cc2-4d1a-8e0a-b5b7db57790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FEA562E-BC74-4383-A2D8-2BCD810161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4D548A-5243-4D4D-9613-DF85483633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4df1fe-1cc2-4d1a-8e0a-b5b7db57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18455</TotalTime>
  <Words>743</Words>
  <Application>Microsoft Office PowerPoint</Application>
  <PresentationFormat>Custom</PresentationFormat>
  <Paragraphs>108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BodoniURWBolObl</vt:lpstr>
      <vt:lpstr>Calibri</vt:lpstr>
      <vt:lpstr>Franklin Gothic Demi Cond</vt:lpstr>
      <vt:lpstr>FranklinGothicURWComBoo</vt:lpstr>
      <vt:lpstr>Office Theme</vt:lpstr>
      <vt:lpstr>1_Office Theme</vt:lpstr>
      <vt:lpstr>PowerPoint Presentation</vt:lpstr>
      <vt:lpstr>Instructor Introduction and Welcome</vt:lpstr>
      <vt:lpstr>Agenda</vt:lpstr>
      <vt:lpstr>Training Tips</vt:lpstr>
      <vt:lpstr>Resources and Support</vt:lpstr>
      <vt:lpstr>What is Changing? What is Staying the Same?</vt:lpstr>
      <vt:lpstr>Session Objectives   </vt:lpstr>
      <vt:lpstr>Funding Proposal Workflow</vt:lpstr>
      <vt:lpstr>Funding Proposal Budgets – Live Demonstration</vt:lpstr>
      <vt:lpstr>Today’s Hands-on Exercise</vt:lpstr>
      <vt:lpstr>Thank you for joining today!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cdr9c</dc:creator>
  <cp:lastModifiedBy>Behrend, Angela G (ags3f)</cp:lastModifiedBy>
  <cp:revision>207</cp:revision>
  <dcterms:created xsi:type="dcterms:W3CDTF">2017-05-24T17:18:57Z</dcterms:created>
  <dcterms:modified xsi:type="dcterms:W3CDTF">2022-04-05T21:13:51Z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0x010100B01CF6E366D25746B8253CB34701FC81</vt:lpwstr>
  </property>
</Properties>
</file>